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96" r:id="rId3"/>
    <p:sldId id="335" r:id="rId4"/>
    <p:sldId id="298" r:id="rId5"/>
    <p:sldId id="299" r:id="rId6"/>
    <p:sldId id="334" r:id="rId7"/>
    <p:sldId id="297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33" r:id="rId16"/>
    <p:sldId id="307" r:id="rId17"/>
    <p:sldId id="308" r:id="rId18"/>
    <p:sldId id="309" r:id="rId19"/>
    <p:sldId id="310" r:id="rId20"/>
    <p:sldId id="336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40" r:id="rId30"/>
    <p:sldId id="342" r:id="rId31"/>
    <p:sldId id="341" r:id="rId32"/>
    <p:sldId id="321" r:id="rId33"/>
    <p:sldId id="322" r:id="rId34"/>
    <p:sldId id="323" r:id="rId35"/>
    <p:sldId id="324" r:id="rId36"/>
    <p:sldId id="337" r:id="rId37"/>
    <p:sldId id="343" r:id="rId38"/>
    <p:sldId id="332" r:id="rId39"/>
    <p:sldId id="338" r:id="rId40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FFFFCC"/>
    <a:srgbClr val="F0F082"/>
    <a:srgbClr val="FFFF63"/>
    <a:srgbClr val="FF0000"/>
    <a:srgbClr val="CCECFF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71" d="100"/>
          <a:sy n="71" d="100"/>
        </p:scale>
        <p:origin x="-108" y="-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/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4B38BE46-D83D-4FB2-A0B7-A9B7A1CDCA5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820D6716-EA5D-4B2F-AB91-E80C087C186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29A178-880A-49E5-A547-4728EAF9B249}" type="slidenum">
              <a:rPr lang="en-US"/>
              <a:pPr/>
              <a:t>1</a:t>
            </a:fld>
            <a:endParaRPr lang="en-US"/>
          </a:p>
        </p:txBody>
      </p:sp>
      <p:sp>
        <p:nvSpPr>
          <p:cNvPr id="162818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D7B23B-8A24-41FC-94E2-FF9417C94639}" type="slidenum">
              <a:rPr lang="en-US"/>
              <a:pPr/>
              <a:t>10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34EDCA-03F0-404A-B8B2-031E73C6A8F2}" type="slidenum">
              <a:rPr lang="en-US"/>
              <a:pPr/>
              <a:t>11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24ED59-4B06-42B2-AAA3-E648BC85A8DF}" type="slidenum">
              <a:rPr lang="en-US"/>
              <a:pPr/>
              <a:t>12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960EBB-59F0-4E2D-B311-E8BDB1AE0B13}" type="slidenum">
              <a:rPr lang="en-US"/>
              <a:pPr/>
              <a:t>13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E02A78-B26E-4AE0-BEAF-C375DB113D04}" type="slidenum">
              <a:rPr lang="en-US"/>
              <a:pPr/>
              <a:t>14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0B17DA-2A7D-4BC0-921D-A84CA69A209B}" type="slidenum">
              <a:rPr lang="en-US"/>
              <a:pPr/>
              <a:t>15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A5A67-7942-4C13-B5EC-FBB2EC051FE8}" type="slidenum">
              <a:rPr lang="en-US"/>
              <a:pPr/>
              <a:t>16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ABB2FD-A17A-46E1-9093-B8215D12FDEA}" type="slidenum">
              <a:rPr lang="en-US"/>
              <a:pPr/>
              <a:t>17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642BC8-F39A-4E5C-9DE4-1EED191E27B8}" type="slidenum">
              <a:rPr lang="en-US"/>
              <a:pPr/>
              <a:t>18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FC1E4E-1164-484F-BF6A-3943C1BB3A63}" type="slidenum">
              <a:rPr lang="en-US"/>
              <a:pPr/>
              <a:t>19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B8AD0-6C24-492E-9621-95F8C937DC09}" type="slidenum">
              <a:rPr lang="en-US"/>
              <a:pPr/>
              <a:t>2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AEC594-0456-416A-9A1F-324DDBDFB170}" type="slidenum">
              <a:rPr lang="en-US"/>
              <a:pPr/>
              <a:t>20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2931E9-CE64-43B5-9DBC-A904A52346F8}" type="slidenum">
              <a:rPr lang="en-US"/>
              <a:pPr/>
              <a:t>21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07F284-5039-4C30-A137-CB84AF90AE50}" type="slidenum">
              <a:rPr lang="en-US"/>
              <a:pPr/>
              <a:t>22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5D44B6-A76B-445C-AFC0-1BEA5DEC9EA6}" type="slidenum">
              <a:rPr lang="en-US"/>
              <a:pPr/>
              <a:t>23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FB746-D43E-4940-88E7-D37CD920B0E5}" type="slidenum">
              <a:rPr lang="en-US"/>
              <a:pPr/>
              <a:t>24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3E453C-2251-471B-A4E8-D3D9B6A4A3BA}" type="slidenum">
              <a:rPr lang="en-US"/>
              <a:pPr/>
              <a:t>25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828A9B-7947-4AB0-AC61-C347EF8536DD}" type="slidenum">
              <a:rPr lang="en-US"/>
              <a:pPr/>
              <a:t>26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E921EA-9AD1-47BD-BA94-0D1F61ABD42B}" type="slidenum">
              <a:rPr lang="en-US"/>
              <a:pPr/>
              <a:t>27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19C7BE-F87D-494C-8AD7-65184FFC1C1C}" type="slidenum">
              <a:rPr lang="en-US"/>
              <a:pPr/>
              <a:t>28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18DC8F-6E9A-45D6-BEA8-19E38DA15782}" type="slidenum">
              <a:rPr lang="en-US"/>
              <a:pPr/>
              <a:t>29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2AA32B-1E07-4981-9017-8A02D3AE3BE6}" type="slidenum">
              <a:rPr lang="en-US"/>
              <a:pPr/>
              <a:t>3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18DC8F-6E9A-45D6-BEA8-19E38DA15782}" type="slidenum">
              <a:rPr lang="en-US"/>
              <a:pPr/>
              <a:t>30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211E9C-3C11-4442-89FC-293BAD9D94F4}" type="slidenum">
              <a:rPr lang="en-US"/>
              <a:pPr/>
              <a:t>32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983FCF-B726-4D86-8570-43A458AA5818}" type="slidenum">
              <a:rPr lang="en-US"/>
              <a:pPr/>
              <a:t>33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DE6A7B-BDE6-430A-9BD0-025D06C988D9}" type="slidenum">
              <a:rPr lang="en-US"/>
              <a:pPr/>
              <a:t>34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DF6CCF-79FB-4731-844F-EA545F3F94F5}" type="slidenum">
              <a:rPr lang="en-US"/>
              <a:pPr/>
              <a:t>35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C363E1-155C-4871-A54C-7DF4F74AD1E3}" type="slidenum">
              <a:rPr lang="en-US"/>
              <a:pPr/>
              <a:t>36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5003F3-5180-42DB-A347-2402370BA35A}" type="slidenum">
              <a:rPr lang="en-US"/>
              <a:pPr/>
              <a:t>38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B14672-50C4-4673-8571-F34BB83D7C6F}" type="slidenum">
              <a:rPr lang="en-US"/>
              <a:pPr/>
              <a:t>39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B36517-EB19-4720-8E8C-8AE20E307674}" type="slidenum">
              <a:rPr lang="en-US"/>
              <a:pPr/>
              <a:t>4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919C8E-15A6-4FB5-84D3-24DB494A9C6A}" type="slidenum">
              <a:rPr lang="en-US"/>
              <a:pPr/>
              <a:t>5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78C02D-E749-427A-AE61-2C3349D79422}" type="slidenum">
              <a:rPr lang="en-US"/>
              <a:pPr/>
              <a:t>6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4E56C-630D-480B-BDD4-7732823452D4}" type="slidenum">
              <a:rPr lang="en-US"/>
              <a:pPr/>
              <a:t>7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448AEC-752A-4799-AE62-94CD8B00545B}" type="slidenum">
              <a:rPr lang="en-US"/>
              <a:pPr/>
              <a:t>8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089FBE-50FD-488D-A610-0802F656182F}" type="slidenum">
              <a:rPr lang="en-US"/>
              <a:pPr/>
              <a:t>9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33A72-B4A0-490B-BF6A-E7C2A9F2B4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9C836-4E83-4535-B22C-DA226ACEA3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0434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0434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07871-E256-4F58-B4C8-632E5142E1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522413" y="1981200"/>
            <a:ext cx="3390900" cy="367188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713" y="1981200"/>
            <a:ext cx="3392487" cy="36718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CB93ECD-E6E1-49CC-BF1E-C26BB6E2FA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CC4D9-6665-4E3D-A1B2-264A95A1F2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D9676-3EB3-4B01-A326-8C753D24C0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81200"/>
            <a:ext cx="3390900" cy="3671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5713" y="1981200"/>
            <a:ext cx="3392487" cy="3671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831E0-0F71-4C45-AFA2-C5E33E1CDC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3CBA4-69AE-48D2-AB3C-23998FCA33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7FD99-7F8F-48C0-8B90-E112866E9A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4838D-CC3A-4438-8687-08F501302C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F33FD-7F0D-43F3-9F11-DFD6826715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D7680-9457-4BE2-A2A2-84A71D9E4E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2413" y="1981200"/>
            <a:ext cx="6935787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3724ADE-89F1-487A-902D-0841C89D341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3" name="AutoShape 9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8683625" y="6321425"/>
            <a:ext cx="384175" cy="384175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AutoShape 10">
            <a:hlinkClick r:id="" action="ppaction://hlinkshowjump?jump=previousslide" highlightClick="1"/>
          </p:cNvPr>
          <p:cNvSpPr>
            <a:spLocks noChangeArrowheads="1"/>
          </p:cNvSpPr>
          <p:nvPr userDrawn="1"/>
        </p:nvSpPr>
        <p:spPr bwMode="auto">
          <a:xfrm>
            <a:off x="8278813" y="6324600"/>
            <a:ext cx="3810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slide" Target="slide3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6.xml"/><Relationship Id="rId4" Type="http://schemas.openxmlformats.org/officeDocument/2006/relationships/slide" Target="slide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Mayra.Pazos@noaa.gov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6.xml"/><Relationship Id="rId3" Type="http://schemas.openxmlformats.org/officeDocument/2006/relationships/slide" Target="slide2.xml"/><Relationship Id="rId7" Type="http://schemas.openxmlformats.org/officeDocument/2006/relationships/slide" Target="slide21.xml"/><Relationship Id="rId12" Type="http://schemas.openxmlformats.org/officeDocument/2006/relationships/slide" Target="slide3.xml"/><Relationship Id="rId2" Type="http://schemas.openxmlformats.org/officeDocument/2006/relationships/notesSlide" Target="../notesSlides/notesSlide37.xml"/><Relationship Id="rId16" Type="http://schemas.openxmlformats.org/officeDocument/2006/relationships/slide" Target="slide3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11" Type="http://schemas.openxmlformats.org/officeDocument/2006/relationships/slide" Target="slide30.xml"/><Relationship Id="rId5" Type="http://schemas.openxmlformats.org/officeDocument/2006/relationships/slide" Target="slide10.xml"/><Relationship Id="rId15" Type="http://schemas.openxmlformats.org/officeDocument/2006/relationships/slide" Target="slide34.xml"/><Relationship Id="rId10" Type="http://schemas.openxmlformats.org/officeDocument/2006/relationships/slide" Target="slide27.xml"/><Relationship Id="rId4" Type="http://schemas.openxmlformats.org/officeDocument/2006/relationships/slide" Target="slide7.xml"/><Relationship Id="rId9" Type="http://schemas.openxmlformats.org/officeDocument/2006/relationships/slide" Target="slide25.xml"/><Relationship Id="rId14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Training CD Pictures\gdp_logo.jpg"/>
          <p:cNvPicPr>
            <a:picLocks noChangeAspect="1" noChangeArrowheads="1"/>
          </p:cNvPicPr>
          <p:nvPr/>
        </p:nvPicPr>
        <p:blipFill>
          <a:blip r:embed="rId3" cstate="print"/>
          <a:srcRect b="11705"/>
          <a:stretch>
            <a:fillRect/>
          </a:stretch>
        </p:blipFill>
        <p:spPr bwMode="auto">
          <a:xfrm>
            <a:off x="2667000" y="1752600"/>
            <a:ext cx="4114800" cy="3914775"/>
          </a:xfrm>
          <a:prstGeom prst="rect">
            <a:avLst/>
          </a:prstGeom>
          <a:noFill/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990600" y="228600"/>
            <a:ext cx="7239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</a:rPr>
              <a:t>All You Wanted To Know About </a:t>
            </a:r>
            <a:r>
              <a:rPr lang="en-US" sz="4000" b="1" dirty="0" smtClean="0">
                <a:solidFill>
                  <a:srgbClr val="0000FF"/>
                </a:solidFill>
              </a:rPr>
              <a:t>Drifters’ Data Management</a:t>
            </a:r>
            <a:endParaRPr lang="en-US" sz="4000" b="1" dirty="0" smtClean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0" y="6320135"/>
            <a:ext cx="914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58674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Prepared by:  Mayra Pazos</a:t>
            </a:r>
          </a:p>
          <a:p>
            <a:pPr algn="ctr"/>
            <a:r>
              <a:rPr lang="en-US" dirty="0" smtClean="0"/>
              <a:t>Drifter Data Assembly Center, NOAA, AOML, Miami, Florida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1905000" y="0"/>
            <a:ext cx="5334000" cy="533400"/>
          </a:xfrm>
          <a:prstGeom prst="rect">
            <a:avLst/>
          </a:prstGeom>
          <a:solidFill>
            <a:schemeClr val="accent2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b="1">
                <a:solidFill>
                  <a:srgbClr val="FFFF00"/>
                </a:solidFill>
                <a:latin typeface="Times" charset="0"/>
              </a:rPr>
              <a:t>Quality Control Steps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304800" y="800100"/>
            <a:ext cx="84328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Tx/>
              <a:buChar char="•"/>
            </a:pPr>
            <a:r>
              <a:rPr lang="en-US" b="1">
                <a:solidFill>
                  <a:srgbClr val="800000"/>
                </a:solidFill>
                <a:latin typeface="Times" charset="0"/>
              </a:rPr>
              <a:t>Drifter data is downloaded from Argos daily and also received at  AOML once a month on CDs</a:t>
            </a:r>
          </a:p>
          <a:p>
            <a:pPr marL="457200" indent="-457200"/>
            <a:endParaRPr lang="en-US" b="1">
              <a:solidFill>
                <a:srgbClr val="800000"/>
              </a:solidFill>
              <a:latin typeface="Times" charset="0"/>
            </a:endParaRPr>
          </a:p>
          <a:p>
            <a:pPr marL="457200" indent="-457200">
              <a:buFontTx/>
              <a:buChar char="•"/>
            </a:pPr>
            <a:r>
              <a:rPr lang="en-US" b="1">
                <a:solidFill>
                  <a:srgbClr val="800000"/>
                </a:solidFill>
                <a:latin typeface="Times" charset="0"/>
              </a:rPr>
              <a:t>Convert raw data into engineering units and add to individual B-file by ID</a:t>
            </a:r>
          </a:p>
          <a:p>
            <a:pPr marL="457200" indent="-457200">
              <a:buFontTx/>
              <a:buChar char="•"/>
            </a:pPr>
            <a:endParaRPr lang="en-US" b="1">
              <a:solidFill>
                <a:srgbClr val="800000"/>
              </a:solidFill>
              <a:latin typeface="Times" charset="0"/>
            </a:endParaRPr>
          </a:p>
          <a:p>
            <a:pPr marL="457200" indent="-457200">
              <a:buFontTx/>
              <a:buChar char="•"/>
            </a:pPr>
            <a:r>
              <a:rPr lang="en-US" b="1">
                <a:solidFill>
                  <a:srgbClr val="800000"/>
                </a:solidFill>
                <a:latin typeface="Times" charset="0"/>
              </a:rPr>
              <a:t>Determine deployment time and position of first good transmission from the water</a:t>
            </a:r>
          </a:p>
          <a:p>
            <a:pPr marL="457200" indent="-457200">
              <a:buFontTx/>
              <a:buChar char="•"/>
            </a:pPr>
            <a:endParaRPr lang="en-US" b="1">
              <a:solidFill>
                <a:srgbClr val="800000"/>
              </a:solidFill>
              <a:latin typeface="Times" charset="0"/>
            </a:endParaRPr>
          </a:p>
          <a:p>
            <a:pPr marL="457200" indent="-457200">
              <a:buFontTx/>
              <a:buChar char="•"/>
            </a:pPr>
            <a:r>
              <a:rPr lang="en-US" b="1">
                <a:solidFill>
                  <a:srgbClr val="800000"/>
                </a:solidFill>
                <a:latin typeface="Times" charset="0"/>
              </a:rPr>
              <a:t>Run programs that identify buoys that are dead:</a:t>
            </a:r>
          </a:p>
          <a:p>
            <a:pPr marL="457200" indent="-457200"/>
            <a:r>
              <a:rPr lang="en-US" b="1">
                <a:solidFill>
                  <a:srgbClr val="800000"/>
                </a:solidFill>
                <a:latin typeface="Times" charset="0"/>
              </a:rPr>
              <a:t>	a) Transmit from the same  location after a successful deployment (grounded)</a:t>
            </a:r>
          </a:p>
          <a:p>
            <a:pPr marL="457200" indent="-457200"/>
            <a:r>
              <a:rPr lang="en-US" b="1">
                <a:solidFill>
                  <a:srgbClr val="800000"/>
                </a:solidFill>
                <a:latin typeface="Times" charset="0"/>
              </a:rPr>
              <a:t>	b) Do not have  any new data after last update (quit)</a:t>
            </a:r>
          </a:p>
          <a:p>
            <a:pPr marL="914400" lvl="1" indent="-457200"/>
            <a:r>
              <a:rPr lang="en-US" b="1">
                <a:solidFill>
                  <a:srgbClr val="800000"/>
                </a:solidFill>
                <a:latin typeface="Times" charset="0"/>
              </a:rPr>
              <a:t>Such dates and positions are entered  into the 				DIRECTORY file</a:t>
            </a:r>
          </a:p>
          <a:p>
            <a:pPr marL="457200" indent="-457200"/>
            <a:r>
              <a:rPr lang="en-US" b="1">
                <a:solidFill>
                  <a:srgbClr val="800000"/>
                </a:solidFill>
                <a:latin typeface="Times" charset="0"/>
              </a:rPr>
              <a:t>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3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3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animBg="1" autoUpdateAnimBg="0"/>
      <p:bldP spid="93187" grpId="0" build="p" bldLvl="2" autoUpdateAnimBg="0" advAuto="2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304800" y="990600"/>
            <a:ext cx="8737600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rgbClr val="A50021"/>
                </a:solidFill>
                <a:latin typeface="Times" charset="0"/>
                <a:cs typeface="Times New Roman" pitchFamily="18" charset="0"/>
              </a:rPr>
              <a:t>    Software are run to check bad locations from ARGOS raw data based on speed between consecutive locations, bad points are deleted (P-files)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rgbClr val="A50021"/>
                </a:solidFill>
                <a:latin typeface="Times" charset="0"/>
                <a:cs typeface="Times New Roman" pitchFamily="18" charset="0"/>
              </a:rPr>
              <a:t>    Deviant SST values are removed by applying a temperature change criterion relative to the recent temperatures measured by the buoy (S-files)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rgbClr val="A50021"/>
                </a:solidFill>
                <a:latin typeface="Times" charset="0"/>
                <a:cs typeface="Times New Roman" pitchFamily="18" charset="0"/>
              </a:rPr>
              <a:t>    SST’s from each drifter are compared with Reynold’s climatology to determine temperature sensor failure, last good day is entered into the TMPFL file.  SST after this date will be discarded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rgbClr val="A50021"/>
                </a:solidFill>
                <a:latin typeface="Times" charset="0"/>
                <a:cs typeface="Times New Roman" pitchFamily="18" charset="0"/>
              </a:rPr>
              <a:t>   We decode, archive and handle GTS data transmissions and deletions of other sensor data like pressure and wind, but NO quality control is applied to them</a:t>
            </a: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1828800" y="0"/>
            <a:ext cx="5562600" cy="990600"/>
          </a:xfrm>
          <a:prstGeom prst="rect">
            <a:avLst/>
          </a:prstGeom>
          <a:solidFill>
            <a:schemeClr val="accent2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Times" charset="0"/>
              </a:rPr>
              <a:t>Quality Control Steps (Continuation)</a:t>
            </a:r>
            <a:endParaRPr lang="en-US" sz="3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5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5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5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5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5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build="p" autoUpdateAnimBg="0" advAuto="2000"/>
      <p:bldP spid="95235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228600" y="457200"/>
            <a:ext cx="8915400" cy="64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800000"/>
              </a:buClr>
              <a:buFontTx/>
              <a:buChar char="•"/>
            </a:pPr>
            <a:endParaRPr lang="en-US" sz="2200" b="1" i="1">
              <a:solidFill>
                <a:schemeClr val="bg1"/>
              </a:solidFill>
              <a:latin typeface="Times" charset="0"/>
            </a:endParaRPr>
          </a:p>
          <a:p>
            <a:pPr>
              <a:buClr>
                <a:srgbClr val="800000"/>
              </a:buClr>
              <a:buFontTx/>
              <a:buChar char="•"/>
            </a:pPr>
            <a:r>
              <a:rPr lang="en-US" sz="2200" b="1">
                <a:solidFill>
                  <a:srgbClr val="800000"/>
                </a:solidFill>
                <a:latin typeface="Times" charset="0"/>
              </a:rPr>
              <a:t>   Buoys that possibly lost their drogues are identified.                        	Drogue lost date is determined and entered in the 	DIRECTORY file</a:t>
            </a:r>
          </a:p>
          <a:p>
            <a:pPr>
              <a:buClr>
                <a:srgbClr val="800000"/>
              </a:buClr>
              <a:buFontTx/>
              <a:buChar char="•"/>
            </a:pPr>
            <a:endParaRPr lang="en-US" sz="2200" b="1">
              <a:solidFill>
                <a:srgbClr val="800000"/>
              </a:solidFill>
              <a:latin typeface="Times" charset="0"/>
            </a:endParaRPr>
          </a:p>
          <a:p>
            <a:pPr>
              <a:buFontTx/>
              <a:buChar char="•"/>
            </a:pPr>
            <a:r>
              <a:rPr lang="en-US" sz="2200" b="1" i="1">
                <a:solidFill>
                  <a:srgbClr val="800000"/>
                </a:solidFill>
                <a:latin typeface="Times" charset="0"/>
              </a:rPr>
              <a:t>   </a:t>
            </a:r>
            <a:r>
              <a:rPr lang="en-US" sz="2200" b="1">
                <a:solidFill>
                  <a:srgbClr val="800000"/>
                </a:solidFill>
                <a:latin typeface="Times" charset="0"/>
              </a:rPr>
              <a:t>All active buoys  are processed and interpolated to 6 hour intervals, </a:t>
            </a:r>
          </a:p>
          <a:p>
            <a:r>
              <a:rPr lang="en-US" sz="2200" b="1">
                <a:solidFill>
                  <a:srgbClr val="800000"/>
                </a:solidFill>
                <a:latin typeface="Times" charset="0"/>
              </a:rPr>
              <a:t>	using the Kriging method</a:t>
            </a:r>
          </a:p>
          <a:p>
            <a:pPr algn="ctr"/>
            <a:r>
              <a:rPr lang="en-US" sz="2200" b="1">
                <a:solidFill>
                  <a:schemeClr val="accent2"/>
                </a:solidFill>
                <a:latin typeface="Times" charset="0"/>
              </a:rPr>
              <a:t>P (position edited) file + S (SST edited) file = K  (interpolated) file</a:t>
            </a:r>
          </a:p>
          <a:p>
            <a:r>
              <a:rPr lang="en-US" sz="2200" b="1">
                <a:solidFill>
                  <a:srgbClr val="800000"/>
                </a:solidFill>
                <a:latin typeface="Times" charset="0"/>
              </a:rPr>
              <a:t>Refer to paper by Hansen and Poulain for details on the Editing and Kriging procedures:  </a:t>
            </a:r>
          </a:p>
          <a:p>
            <a:r>
              <a:rPr lang="en-US" sz="2200" b="1">
                <a:solidFill>
                  <a:srgbClr val="800000"/>
                </a:solidFill>
                <a:latin typeface="Times" charset="0"/>
              </a:rPr>
              <a:t> </a:t>
            </a:r>
            <a:r>
              <a:rPr lang="en-US" sz="2200" b="1" i="1">
                <a:solidFill>
                  <a:srgbClr val="000000"/>
                </a:solidFill>
                <a:latin typeface="Times" charset="0"/>
              </a:rPr>
              <a:t>Hansen, D.V. and P.-Marie Poulain, 1996. Quality Control and Interpolations of WOCE/TOGA Drifter Data. J. Atomos. Oceanic Tec., 13, 900-909</a:t>
            </a:r>
          </a:p>
          <a:p>
            <a:endParaRPr lang="en-US" sz="2200" b="1" i="1">
              <a:solidFill>
                <a:srgbClr val="000000"/>
              </a:solidFill>
              <a:latin typeface="Times" charset="0"/>
            </a:endParaRPr>
          </a:p>
          <a:p>
            <a:pPr>
              <a:buFontTx/>
              <a:buChar char="•"/>
            </a:pPr>
            <a:r>
              <a:rPr lang="en-US" sz="2200" b="1" i="1">
                <a:solidFill>
                  <a:srgbClr val="800000"/>
                </a:solidFill>
                <a:latin typeface="Times" charset="0"/>
              </a:rPr>
              <a:t>   Kriged drifter data can be accessed through the WEB                </a:t>
            </a:r>
            <a:r>
              <a:rPr lang="en-US" sz="2200" b="1">
                <a:solidFill>
                  <a:schemeClr val="tx2"/>
                </a:solidFill>
                <a:latin typeface="Times" charset="0"/>
              </a:rPr>
              <a:t>WWW.AOML.NOAA.GOV/PHOD/DAC/DACDATA.HTML                                         	&gt; Interpolated database</a:t>
            </a:r>
          </a:p>
          <a:p>
            <a:pPr>
              <a:buFontTx/>
              <a:buChar char="•"/>
            </a:pPr>
            <a:r>
              <a:rPr lang="en-US" sz="2200" b="1">
                <a:solidFill>
                  <a:srgbClr val="800000"/>
                </a:solidFill>
                <a:latin typeface="Times" charset="0"/>
              </a:rPr>
              <a:t>   Database is updated every 2-3 months and sent to MEDS for distribution and archival</a:t>
            </a:r>
            <a:endParaRPr lang="en-US" sz="2200" b="1" i="1">
              <a:solidFill>
                <a:schemeClr val="bg1"/>
              </a:solidFill>
              <a:latin typeface="Times" charset="0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1600200" y="0"/>
            <a:ext cx="6675438" cy="608013"/>
          </a:xfrm>
          <a:prstGeom prst="rect">
            <a:avLst/>
          </a:prstGeom>
          <a:solidFill>
            <a:schemeClr val="accent2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  <a:latin typeface="Times" charset="0"/>
              </a:rPr>
              <a:t>Quality Control Steps (Continuation)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7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7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7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7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2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2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72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2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build="p" autoUpdateAnimBg="0" advAuto="2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2133600" y="76200"/>
            <a:ext cx="4914900" cy="685800"/>
          </a:xfrm>
          <a:prstGeom prst="rect">
            <a:avLst/>
          </a:prstGeom>
          <a:solidFill>
            <a:schemeClr val="accent2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b="1">
                <a:solidFill>
                  <a:srgbClr val="FFFF00"/>
                </a:solidFill>
                <a:latin typeface="Times" charset="0"/>
              </a:rPr>
              <a:t>Sample Directory file</a:t>
            </a:r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 cstate="print"/>
          <a:srcRect t="26012" r="3030" b="3363"/>
          <a:stretch>
            <a:fillRect/>
          </a:stretch>
        </p:blipFill>
        <p:spPr bwMode="auto">
          <a:xfrm>
            <a:off x="381000" y="1828800"/>
            <a:ext cx="8534400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228600" y="792163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Times" charset="0"/>
                <a:cs typeface="Times New Roman" pitchFamily="18" charset="0"/>
              </a:rPr>
              <a:t>http://www.aoml.noaa.gov/phod/dac/dacdata.html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524000" y="1371600"/>
            <a:ext cx="662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cs typeface="Times New Roman" pitchFamily="18" charset="0"/>
              </a:rPr>
              <a:t>&gt; Details of all drifters in database</a:t>
            </a:r>
            <a:r>
              <a:rPr lang="en-US" sz="3200">
                <a:cs typeface="Times New Roman" pitchFamily="18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animBg="1" autoUpdateAnimBg="0"/>
      <p:bldP spid="99332" grpId="0" autoUpdateAnimBg="0"/>
      <p:bldP spid="9933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2971800" y="42863"/>
            <a:ext cx="3200400" cy="685800"/>
          </a:xfrm>
          <a:prstGeom prst="rect">
            <a:avLst/>
          </a:prstGeom>
          <a:solidFill>
            <a:schemeClr val="accent2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FF00"/>
                </a:solidFill>
                <a:latin typeface="Times" charset="0"/>
              </a:rPr>
              <a:t>QC Examples</a:t>
            </a:r>
          </a:p>
        </p:txBody>
      </p:sp>
      <p:grpSp>
        <p:nvGrpSpPr>
          <p:cNvPr id="101408" name="Group 32"/>
          <p:cNvGrpSpPr>
            <a:grpSpLocks/>
          </p:cNvGrpSpPr>
          <p:nvPr/>
        </p:nvGrpSpPr>
        <p:grpSpPr bwMode="auto">
          <a:xfrm>
            <a:off x="838200" y="1042988"/>
            <a:ext cx="7429500" cy="5434012"/>
            <a:chOff x="576" y="609"/>
            <a:chExt cx="4680" cy="3423"/>
          </a:xfrm>
        </p:grpSpPr>
        <p:grpSp>
          <p:nvGrpSpPr>
            <p:cNvPr id="101378" name="Group 2"/>
            <p:cNvGrpSpPr>
              <a:grpSpLocks/>
            </p:cNvGrpSpPr>
            <p:nvPr/>
          </p:nvGrpSpPr>
          <p:grpSpPr bwMode="auto">
            <a:xfrm>
              <a:off x="576" y="609"/>
              <a:ext cx="4680" cy="3423"/>
              <a:chOff x="720" y="240"/>
              <a:chExt cx="4680" cy="3423"/>
            </a:xfrm>
          </p:grpSpPr>
          <p:pic>
            <p:nvPicPr>
              <p:cNvPr id="101379" name="Picture 3" descr="C:\My Documents\MAYRA\PRESENTATIONS\b14176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978" r="8519"/>
              <a:stretch>
                <a:fillRect/>
              </a:stretch>
            </p:blipFill>
            <p:spPr bwMode="auto">
              <a:xfrm>
                <a:off x="720" y="240"/>
                <a:ext cx="4680" cy="3423"/>
              </a:xfrm>
              <a:prstGeom prst="rect">
                <a:avLst/>
              </a:prstGeom>
              <a:noFill/>
            </p:spPr>
          </p:pic>
          <p:sp>
            <p:nvSpPr>
              <p:cNvPr id="101380" name="AutoShape 4"/>
              <p:cNvSpPr>
                <a:spLocks noChangeArrowheads="1"/>
              </p:cNvSpPr>
              <p:nvPr/>
            </p:nvSpPr>
            <p:spPr bwMode="auto">
              <a:xfrm rot="-1017932">
                <a:off x="4368" y="1440"/>
                <a:ext cx="816" cy="240"/>
              </a:xfrm>
              <a:prstGeom prst="wedgeRectCallout">
                <a:avLst>
                  <a:gd name="adj1" fmla="val -122676"/>
                  <a:gd name="adj2" fmla="val 167755"/>
                </a:avLst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2000">
                    <a:solidFill>
                      <a:srgbClr val="FF0000"/>
                    </a:solidFill>
                    <a:latin typeface="Times" charset="0"/>
                  </a:rPr>
                  <a:t>Ship track</a:t>
                </a:r>
              </a:p>
            </p:txBody>
          </p:sp>
          <p:sp>
            <p:nvSpPr>
              <p:cNvPr id="101381" name="AutoShape 5"/>
              <p:cNvSpPr>
                <a:spLocks/>
              </p:cNvSpPr>
              <p:nvPr/>
            </p:nvSpPr>
            <p:spPr bwMode="auto">
              <a:xfrm rot="-6458998">
                <a:off x="4776" y="1224"/>
                <a:ext cx="96" cy="432"/>
              </a:xfrm>
              <a:prstGeom prst="leftBrace">
                <a:avLst>
                  <a:gd name="adj1" fmla="val 37500"/>
                  <a:gd name="adj2" fmla="val 57657"/>
                </a:avLst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Times" charset="0"/>
                </a:endParaRPr>
              </a:p>
            </p:txBody>
          </p:sp>
          <p:sp>
            <p:nvSpPr>
              <p:cNvPr id="101382" name="Line 6"/>
              <p:cNvSpPr>
                <a:spLocks noChangeShapeType="1"/>
              </p:cNvSpPr>
              <p:nvPr/>
            </p:nvSpPr>
            <p:spPr bwMode="auto">
              <a:xfrm rot="1513291" flipH="1" flipV="1">
                <a:off x="2771" y="2447"/>
                <a:ext cx="157" cy="33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83" name="Text Box 7"/>
              <p:cNvSpPr txBox="1">
                <a:spLocks noChangeArrowheads="1"/>
              </p:cNvSpPr>
              <p:nvPr/>
            </p:nvSpPr>
            <p:spPr bwMode="auto">
              <a:xfrm>
                <a:off x="2499" y="2785"/>
                <a:ext cx="10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FF0000"/>
                    </a:solidFill>
                    <a:latin typeface="Times" charset="0"/>
                  </a:rPr>
                  <a:t>Picked up</a:t>
                </a:r>
              </a:p>
            </p:txBody>
          </p:sp>
          <p:sp>
            <p:nvSpPr>
              <p:cNvPr id="101384" name="Line 8"/>
              <p:cNvSpPr>
                <a:spLocks noChangeShapeType="1"/>
              </p:cNvSpPr>
              <p:nvPr/>
            </p:nvSpPr>
            <p:spPr bwMode="auto">
              <a:xfrm flipV="1">
                <a:off x="3888" y="1440"/>
                <a:ext cx="576" cy="57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85" name="Text Box 9"/>
              <p:cNvSpPr txBox="1">
                <a:spLocks noChangeArrowheads="1"/>
              </p:cNvSpPr>
              <p:nvPr/>
            </p:nvSpPr>
            <p:spPr bwMode="auto">
              <a:xfrm>
                <a:off x="3360" y="1968"/>
                <a:ext cx="129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FF0000"/>
                    </a:solidFill>
                    <a:latin typeface="Times" charset="0"/>
                  </a:rPr>
                  <a:t>Deployed here</a:t>
                </a:r>
              </a:p>
            </p:txBody>
          </p:sp>
          <p:sp>
            <p:nvSpPr>
              <p:cNvPr id="101386" name="Text Box 10"/>
              <p:cNvSpPr txBox="1">
                <a:spLocks noChangeArrowheads="1"/>
              </p:cNvSpPr>
              <p:nvPr/>
            </p:nvSpPr>
            <p:spPr bwMode="auto">
              <a:xfrm>
                <a:off x="1392" y="2767"/>
                <a:ext cx="93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  <a:latin typeface="Times" charset="0"/>
                  </a:rPr>
                  <a:t>11-Oct-2000</a:t>
                </a:r>
              </a:p>
            </p:txBody>
          </p:sp>
        </p:grpSp>
        <p:sp>
          <p:nvSpPr>
            <p:cNvPr id="101407" name="Text Box 31"/>
            <p:cNvSpPr txBox="1">
              <a:spLocks noChangeArrowheads="1"/>
            </p:cNvSpPr>
            <p:nvPr/>
          </p:nvSpPr>
          <p:spPr bwMode="auto">
            <a:xfrm>
              <a:off x="1968" y="672"/>
              <a:ext cx="216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</a:rPr>
                <a:t>Drifter 14176 raw file</a:t>
              </a:r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7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674" name="Group 2"/>
          <p:cNvGrpSpPr>
            <a:grpSpLocks/>
          </p:cNvGrpSpPr>
          <p:nvPr/>
        </p:nvGrpSpPr>
        <p:grpSpPr bwMode="auto">
          <a:xfrm>
            <a:off x="1143000" y="381000"/>
            <a:ext cx="7429500" cy="5434013"/>
            <a:chOff x="720" y="240"/>
            <a:chExt cx="4680" cy="3423"/>
          </a:xfrm>
        </p:grpSpPr>
        <p:pic>
          <p:nvPicPr>
            <p:cNvPr id="156675" name="Picture 3" descr="C:\My Documents\MAYRA\PRESENTATIONS\b14176.jpg"/>
            <p:cNvPicPr>
              <a:picLocks noChangeAspect="1" noChangeArrowheads="1"/>
            </p:cNvPicPr>
            <p:nvPr/>
          </p:nvPicPr>
          <p:blipFill>
            <a:blip r:embed="rId3" cstate="print"/>
            <a:srcRect l="5978" r="8519"/>
            <a:stretch>
              <a:fillRect/>
            </a:stretch>
          </p:blipFill>
          <p:spPr bwMode="auto">
            <a:xfrm>
              <a:off x="720" y="240"/>
              <a:ext cx="4680" cy="3423"/>
            </a:xfrm>
            <a:prstGeom prst="rect">
              <a:avLst/>
            </a:prstGeom>
            <a:noFill/>
          </p:spPr>
        </p:pic>
        <p:sp>
          <p:nvSpPr>
            <p:cNvPr id="156676" name="AutoShape 4"/>
            <p:cNvSpPr>
              <a:spLocks noChangeArrowheads="1"/>
            </p:cNvSpPr>
            <p:nvPr/>
          </p:nvSpPr>
          <p:spPr bwMode="auto">
            <a:xfrm rot="-1017932">
              <a:off x="4368" y="1440"/>
              <a:ext cx="816" cy="240"/>
            </a:xfrm>
            <a:prstGeom prst="wedgeRectCallout">
              <a:avLst>
                <a:gd name="adj1" fmla="val -122676"/>
                <a:gd name="adj2" fmla="val 167755"/>
              </a:avLst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sz="2000">
                  <a:solidFill>
                    <a:srgbClr val="FF0000"/>
                  </a:solidFill>
                  <a:latin typeface="Times" charset="0"/>
                </a:rPr>
                <a:t>Ship track</a:t>
              </a:r>
            </a:p>
          </p:txBody>
        </p:sp>
        <p:sp>
          <p:nvSpPr>
            <p:cNvPr id="156677" name="AutoShape 5"/>
            <p:cNvSpPr>
              <a:spLocks/>
            </p:cNvSpPr>
            <p:nvPr/>
          </p:nvSpPr>
          <p:spPr bwMode="auto">
            <a:xfrm rot="-6458998">
              <a:off x="4776" y="1224"/>
              <a:ext cx="96" cy="432"/>
            </a:xfrm>
            <a:prstGeom prst="leftBrace">
              <a:avLst>
                <a:gd name="adj1" fmla="val 37500"/>
                <a:gd name="adj2" fmla="val 57657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" charset="0"/>
              </a:endParaRPr>
            </a:p>
          </p:txBody>
        </p:sp>
        <p:sp>
          <p:nvSpPr>
            <p:cNvPr id="156678" name="Line 6"/>
            <p:cNvSpPr>
              <a:spLocks noChangeShapeType="1"/>
            </p:cNvSpPr>
            <p:nvPr/>
          </p:nvSpPr>
          <p:spPr bwMode="auto">
            <a:xfrm rot="1513291" flipH="1" flipV="1">
              <a:off x="2771" y="2447"/>
              <a:ext cx="157" cy="3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679" name="Text Box 7"/>
            <p:cNvSpPr txBox="1">
              <a:spLocks noChangeArrowheads="1"/>
            </p:cNvSpPr>
            <p:nvPr/>
          </p:nvSpPr>
          <p:spPr bwMode="auto">
            <a:xfrm>
              <a:off x="2499" y="2785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  <a:latin typeface="Times" charset="0"/>
                </a:rPr>
                <a:t>Picked up</a:t>
              </a:r>
            </a:p>
          </p:txBody>
        </p:sp>
        <p:sp>
          <p:nvSpPr>
            <p:cNvPr id="156680" name="Line 8"/>
            <p:cNvSpPr>
              <a:spLocks noChangeShapeType="1"/>
            </p:cNvSpPr>
            <p:nvPr/>
          </p:nvSpPr>
          <p:spPr bwMode="auto">
            <a:xfrm flipV="1">
              <a:off x="3888" y="1440"/>
              <a:ext cx="576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681" name="Text Box 9"/>
            <p:cNvSpPr txBox="1">
              <a:spLocks noChangeArrowheads="1"/>
            </p:cNvSpPr>
            <p:nvPr/>
          </p:nvSpPr>
          <p:spPr bwMode="auto">
            <a:xfrm>
              <a:off x="3360" y="1968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  <a:latin typeface="Times" charset="0"/>
                </a:rPr>
                <a:t>Deployed here</a:t>
              </a:r>
            </a:p>
          </p:txBody>
        </p:sp>
        <p:sp>
          <p:nvSpPr>
            <p:cNvPr id="156682" name="Text Box 10"/>
            <p:cNvSpPr txBox="1">
              <a:spLocks noChangeArrowheads="1"/>
            </p:cNvSpPr>
            <p:nvPr/>
          </p:nvSpPr>
          <p:spPr bwMode="auto">
            <a:xfrm>
              <a:off x="1392" y="2767"/>
              <a:ext cx="9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Times" charset="0"/>
                </a:rPr>
                <a:t>11-Oct-2000</a:t>
              </a:r>
            </a:p>
          </p:txBody>
        </p:sp>
      </p:grpSp>
      <p:sp>
        <p:nvSpPr>
          <p:cNvPr id="156683" name="Rectangle 11"/>
          <p:cNvSpPr>
            <a:spLocks noChangeArrowheads="1"/>
          </p:cNvSpPr>
          <p:nvPr/>
        </p:nvSpPr>
        <p:spPr bwMode="auto">
          <a:xfrm>
            <a:off x="2971800" y="42863"/>
            <a:ext cx="3200400" cy="685800"/>
          </a:xfrm>
          <a:prstGeom prst="rect">
            <a:avLst/>
          </a:prstGeom>
          <a:solidFill>
            <a:schemeClr val="accent2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FF00"/>
                </a:solidFill>
                <a:latin typeface="Times" charset="0"/>
              </a:rPr>
              <a:t>QC Examples</a:t>
            </a:r>
          </a:p>
        </p:txBody>
      </p:sp>
      <p:grpSp>
        <p:nvGrpSpPr>
          <p:cNvPr id="156704" name="Group 32"/>
          <p:cNvGrpSpPr>
            <a:grpSpLocks/>
          </p:cNvGrpSpPr>
          <p:nvPr/>
        </p:nvGrpSpPr>
        <p:grpSpPr bwMode="auto">
          <a:xfrm>
            <a:off x="381000" y="0"/>
            <a:ext cx="7772400" cy="5575300"/>
            <a:chOff x="240" y="0"/>
            <a:chExt cx="4896" cy="3512"/>
          </a:xfrm>
        </p:grpSpPr>
        <p:grpSp>
          <p:nvGrpSpPr>
            <p:cNvPr id="156684" name="Group 12"/>
            <p:cNvGrpSpPr>
              <a:grpSpLocks/>
            </p:cNvGrpSpPr>
            <p:nvPr/>
          </p:nvGrpSpPr>
          <p:grpSpPr bwMode="auto">
            <a:xfrm>
              <a:off x="240" y="0"/>
              <a:ext cx="4896" cy="3512"/>
              <a:chOff x="0" y="0"/>
              <a:chExt cx="4896" cy="3512"/>
            </a:xfrm>
          </p:grpSpPr>
          <p:grpSp>
            <p:nvGrpSpPr>
              <p:cNvPr id="156685" name="Group 13"/>
              <p:cNvGrpSpPr>
                <a:grpSpLocks/>
              </p:cNvGrpSpPr>
              <p:nvPr/>
            </p:nvGrpSpPr>
            <p:grpSpPr bwMode="auto">
              <a:xfrm>
                <a:off x="0" y="0"/>
                <a:ext cx="4896" cy="3512"/>
                <a:chOff x="0" y="0"/>
                <a:chExt cx="4896" cy="3512"/>
              </a:xfrm>
            </p:grpSpPr>
            <p:pic>
              <p:nvPicPr>
                <p:cNvPr id="156686" name="Picture 14" descr="C:\My Documents\MAYRA\PRESENTATIONS\k14176_nodate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7672" r="5978" b="960"/>
                <a:stretch>
                  <a:fillRect/>
                </a:stretch>
              </p:blipFill>
              <p:spPr bwMode="auto">
                <a:xfrm>
                  <a:off x="0" y="0"/>
                  <a:ext cx="4896" cy="3512"/>
                </a:xfrm>
                <a:prstGeom prst="rect">
                  <a:avLst/>
                </a:prstGeom>
                <a:noFill/>
              </p:spPr>
            </p:pic>
            <p:sp>
              <p:nvSpPr>
                <p:cNvPr id="1566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264" y="1248"/>
                  <a:ext cx="1008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b="1">
                      <a:solidFill>
                        <a:srgbClr val="FF0000"/>
                      </a:solidFill>
                      <a:latin typeface="Times" charset="0"/>
                    </a:rPr>
                    <a:t>15-Mar-1999</a:t>
                  </a:r>
                </a:p>
              </p:txBody>
            </p:sp>
            <p:sp>
              <p:nvSpPr>
                <p:cNvPr id="15668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680" y="2160"/>
                  <a:ext cx="1008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b="1">
                      <a:solidFill>
                        <a:srgbClr val="FF0000"/>
                      </a:solidFill>
                      <a:latin typeface="Times" charset="0"/>
                    </a:rPr>
                    <a:t>30-Jul-2000</a:t>
                  </a:r>
                </a:p>
              </p:txBody>
            </p:sp>
          </p:grpSp>
          <p:sp>
            <p:nvSpPr>
              <p:cNvPr id="156689" name="Text Box 17"/>
              <p:cNvSpPr txBox="1">
                <a:spLocks noChangeArrowheads="1"/>
              </p:cNvSpPr>
              <p:nvPr/>
            </p:nvSpPr>
            <p:spPr bwMode="auto">
              <a:xfrm>
                <a:off x="720" y="297"/>
                <a:ext cx="38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cs typeface="Times New Roman" pitchFamily="18" charset="0"/>
                  </a:rPr>
                  <a:t>After editing and interpolation procedures have been applied</a:t>
                </a:r>
              </a:p>
            </p:txBody>
          </p:sp>
        </p:grpSp>
        <p:sp>
          <p:nvSpPr>
            <p:cNvPr id="156703" name="Rectangle 31"/>
            <p:cNvSpPr>
              <a:spLocks noChangeArrowheads="1"/>
            </p:cNvSpPr>
            <p:nvPr/>
          </p:nvSpPr>
          <p:spPr bwMode="auto">
            <a:xfrm>
              <a:off x="1008" y="0"/>
              <a:ext cx="3493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</a:rPr>
                <a:t>Drifter 14176 Cleaned and Interpolated File</a:t>
              </a:r>
            </a:p>
          </p:txBody>
        </p:sp>
      </p:grpSp>
      <p:grpSp>
        <p:nvGrpSpPr>
          <p:cNvPr id="156690" name="Group 18"/>
          <p:cNvGrpSpPr>
            <a:grpSpLocks/>
          </p:cNvGrpSpPr>
          <p:nvPr/>
        </p:nvGrpSpPr>
        <p:grpSpPr bwMode="auto">
          <a:xfrm>
            <a:off x="0" y="3886200"/>
            <a:ext cx="3886200" cy="2971800"/>
            <a:chOff x="0" y="2448"/>
            <a:chExt cx="2448" cy="1872"/>
          </a:xfrm>
        </p:grpSpPr>
        <p:grpSp>
          <p:nvGrpSpPr>
            <p:cNvPr id="156691" name="Group 19"/>
            <p:cNvGrpSpPr>
              <a:grpSpLocks/>
            </p:cNvGrpSpPr>
            <p:nvPr/>
          </p:nvGrpSpPr>
          <p:grpSpPr bwMode="auto">
            <a:xfrm>
              <a:off x="0" y="2448"/>
              <a:ext cx="2448" cy="1872"/>
              <a:chOff x="0" y="2448"/>
              <a:chExt cx="2448" cy="1872"/>
            </a:xfrm>
          </p:grpSpPr>
          <p:grpSp>
            <p:nvGrpSpPr>
              <p:cNvPr id="156692" name="Group 20"/>
              <p:cNvGrpSpPr>
                <a:grpSpLocks/>
              </p:cNvGrpSpPr>
              <p:nvPr/>
            </p:nvGrpSpPr>
            <p:grpSpPr bwMode="auto">
              <a:xfrm>
                <a:off x="0" y="2466"/>
                <a:ext cx="2448" cy="1854"/>
                <a:chOff x="0" y="2466"/>
                <a:chExt cx="2448" cy="1854"/>
              </a:xfrm>
            </p:grpSpPr>
            <p:pic>
              <p:nvPicPr>
                <p:cNvPr id="156693" name="Picture 21" descr="C:\My Documents\MAYRA\PRESENTATIONS\b14176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5978" r="8519"/>
                <a:stretch>
                  <a:fillRect/>
                </a:stretch>
              </p:blipFill>
              <p:spPr bwMode="auto">
                <a:xfrm>
                  <a:off x="0" y="2466"/>
                  <a:ext cx="2448" cy="1854"/>
                </a:xfrm>
                <a:prstGeom prst="rect">
                  <a:avLst/>
                </a:prstGeom>
                <a:noFill/>
              </p:spPr>
            </p:pic>
            <p:sp>
              <p:nvSpPr>
                <p:cNvPr id="156694" name="AutoShape 22"/>
                <p:cNvSpPr>
                  <a:spLocks noChangeArrowheads="1"/>
                </p:cNvSpPr>
                <p:nvPr/>
              </p:nvSpPr>
              <p:spPr bwMode="auto">
                <a:xfrm rot="-1017932">
                  <a:off x="1908" y="3116"/>
                  <a:ext cx="427" cy="130"/>
                </a:xfrm>
                <a:prstGeom prst="wedgeRectCallout">
                  <a:avLst>
                    <a:gd name="adj1" fmla="val -122676"/>
                    <a:gd name="adj2" fmla="val 167755"/>
                  </a:avLst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700" b="1">
                      <a:solidFill>
                        <a:srgbClr val="FF0000"/>
                      </a:solidFill>
                      <a:latin typeface="Times" charset="0"/>
                    </a:rPr>
                    <a:t>Ship track</a:t>
                  </a:r>
                </a:p>
              </p:txBody>
            </p:sp>
            <p:sp>
              <p:nvSpPr>
                <p:cNvPr id="156695" name="AutoShape 23"/>
                <p:cNvSpPr>
                  <a:spLocks/>
                </p:cNvSpPr>
                <p:nvPr/>
              </p:nvSpPr>
              <p:spPr bwMode="auto">
                <a:xfrm rot="-6458998">
                  <a:off x="2121" y="3003"/>
                  <a:ext cx="52" cy="226"/>
                </a:xfrm>
                <a:prstGeom prst="leftBrace">
                  <a:avLst>
                    <a:gd name="adj1" fmla="val 36218"/>
                    <a:gd name="adj2" fmla="val 57657"/>
                  </a:avLst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  <a:latin typeface="Times" charset="0"/>
                  </a:endParaRPr>
                </a:p>
              </p:txBody>
            </p:sp>
            <p:sp>
              <p:nvSpPr>
                <p:cNvPr id="156696" name="Line 24"/>
                <p:cNvSpPr>
                  <a:spLocks noChangeShapeType="1"/>
                </p:cNvSpPr>
                <p:nvPr/>
              </p:nvSpPr>
              <p:spPr bwMode="auto">
                <a:xfrm rot="1513291" flipH="1" flipV="1">
                  <a:off x="1073" y="3661"/>
                  <a:ext cx="82" cy="18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69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931" y="3844"/>
                  <a:ext cx="527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>
                      <a:solidFill>
                        <a:srgbClr val="FF0000"/>
                      </a:solidFill>
                      <a:latin typeface="Times" charset="0"/>
                    </a:rPr>
                    <a:t>Picked up</a:t>
                  </a:r>
                </a:p>
              </p:txBody>
            </p:sp>
            <p:sp>
              <p:nvSpPr>
                <p:cNvPr id="156698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1657" y="3116"/>
                  <a:ext cx="301" cy="31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699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381" y="3403"/>
                  <a:ext cx="67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FF0000"/>
                      </a:solidFill>
                      <a:latin typeface="Times" charset="0"/>
                    </a:rPr>
                    <a:t>Deployed </a:t>
                  </a:r>
                </a:p>
              </p:txBody>
            </p:sp>
            <p:sp>
              <p:nvSpPr>
                <p:cNvPr id="156700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52" y="3896"/>
                  <a:ext cx="618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200" b="1">
                      <a:solidFill>
                        <a:srgbClr val="FF0000"/>
                      </a:solidFill>
                      <a:latin typeface="Times" charset="0"/>
                    </a:rPr>
                    <a:t>11-Oct-2000</a:t>
                  </a:r>
                </a:p>
              </p:txBody>
            </p:sp>
          </p:grpSp>
          <p:sp>
            <p:nvSpPr>
              <p:cNvPr id="156701" name="Rectangle 29"/>
              <p:cNvSpPr>
                <a:spLocks noChangeArrowheads="1"/>
              </p:cNvSpPr>
              <p:nvPr/>
            </p:nvSpPr>
            <p:spPr bwMode="auto">
              <a:xfrm>
                <a:off x="0" y="2448"/>
                <a:ext cx="2448" cy="1872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6702" name="Text Box 30"/>
            <p:cNvSpPr txBox="1">
              <a:spLocks noChangeArrowheads="1"/>
            </p:cNvSpPr>
            <p:nvPr/>
          </p:nvSpPr>
          <p:spPr bwMode="auto">
            <a:xfrm>
              <a:off x="1043" y="2592"/>
              <a:ext cx="51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 Narrow" pitchFamily="34" charset="0"/>
                  <a:cs typeface="Times New Roman" pitchFamily="18" charset="0"/>
                </a:rPr>
                <a:t>Raw Data</a:t>
              </a:r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6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3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2971800" y="0"/>
            <a:ext cx="3200400" cy="6858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FF00"/>
                </a:solidFill>
                <a:latin typeface="Times" charset="0"/>
              </a:rPr>
              <a:t>QC Examples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152400" y="865188"/>
            <a:ext cx="8662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  <a:cs typeface="Times New Roman" pitchFamily="18" charset="0"/>
              </a:rPr>
              <a:t>Determining drogue off time… NOT an easy task</a:t>
            </a:r>
          </a:p>
        </p:txBody>
      </p:sp>
      <p:grpSp>
        <p:nvGrpSpPr>
          <p:cNvPr id="103428" name="Group 4"/>
          <p:cNvGrpSpPr>
            <a:grpSpLocks/>
          </p:cNvGrpSpPr>
          <p:nvPr/>
        </p:nvGrpSpPr>
        <p:grpSpPr bwMode="auto">
          <a:xfrm>
            <a:off x="381000" y="1371600"/>
            <a:ext cx="4038600" cy="3886200"/>
            <a:chOff x="1680" y="576"/>
            <a:chExt cx="2544" cy="2364"/>
          </a:xfrm>
        </p:grpSpPr>
        <p:grpSp>
          <p:nvGrpSpPr>
            <p:cNvPr id="103429" name="Group 5"/>
            <p:cNvGrpSpPr>
              <a:grpSpLocks/>
            </p:cNvGrpSpPr>
            <p:nvPr/>
          </p:nvGrpSpPr>
          <p:grpSpPr bwMode="auto">
            <a:xfrm>
              <a:off x="1680" y="576"/>
              <a:ext cx="2544" cy="2352"/>
              <a:chOff x="1680" y="576"/>
              <a:chExt cx="2544" cy="2352"/>
            </a:xfrm>
          </p:grpSpPr>
          <p:grpSp>
            <p:nvGrpSpPr>
              <p:cNvPr id="103430" name="Group 6"/>
              <p:cNvGrpSpPr>
                <a:grpSpLocks/>
              </p:cNvGrpSpPr>
              <p:nvPr/>
            </p:nvGrpSpPr>
            <p:grpSpPr bwMode="auto">
              <a:xfrm>
                <a:off x="1680" y="576"/>
                <a:ext cx="2451" cy="2352"/>
                <a:chOff x="1680" y="576"/>
                <a:chExt cx="2451" cy="2352"/>
              </a:xfrm>
            </p:grpSpPr>
            <p:grpSp>
              <p:nvGrpSpPr>
                <p:cNvPr id="103431" name="Group 7"/>
                <p:cNvGrpSpPr>
                  <a:grpSpLocks/>
                </p:cNvGrpSpPr>
                <p:nvPr/>
              </p:nvGrpSpPr>
              <p:grpSpPr bwMode="auto">
                <a:xfrm>
                  <a:off x="1680" y="576"/>
                  <a:ext cx="2451" cy="2352"/>
                  <a:chOff x="1680" y="576"/>
                  <a:chExt cx="2451" cy="2352"/>
                </a:xfrm>
              </p:grpSpPr>
              <p:pic>
                <p:nvPicPr>
                  <p:cNvPr id="103432" name="Picture 8" descr="C:\My Documents\MAYRA\PRESENTATIONS\drogue_24443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20370" r="25450"/>
                  <a:stretch>
                    <a:fillRect/>
                  </a:stretch>
                </p:blipFill>
                <p:spPr bwMode="auto">
                  <a:xfrm>
                    <a:off x="1680" y="576"/>
                    <a:ext cx="2451" cy="23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03433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576"/>
                    <a:ext cx="2448" cy="2352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3434" name="Rectangle 10"/>
                <p:cNvSpPr>
                  <a:spLocks noChangeArrowheads="1"/>
                </p:cNvSpPr>
                <p:nvPr/>
              </p:nvSpPr>
              <p:spPr bwMode="auto">
                <a:xfrm>
                  <a:off x="1968" y="2688"/>
                  <a:ext cx="201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3435" name="Text Box 11"/>
              <p:cNvSpPr txBox="1">
                <a:spLocks noChangeArrowheads="1"/>
              </p:cNvSpPr>
              <p:nvPr/>
            </p:nvSpPr>
            <p:spPr bwMode="auto">
              <a:xfrm>
                <a:off x="2112" y="2688"/>
                <a:ext cx="2112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Times" charset="0"/>
                  </a:rPr>
                  <a:t>10/8/96     10/25/97    11/11/98    11/27/99    12/13/00          </a:t>
                </a:r>
              </a:p>
            </p:txBody>
          </p:sp>
          <p:sp>
            <p:nvSpPr>
              <p:cNvPr id="103436" name="Line 12"/>
              <p:cNvSpPr>
                <a:spLocks noChangeShapeType="1"/>
              </p:cNvSpPr>
              <p:nvPr/>
            </p:nvSpPr>
            <p:spPr bwMode="auto">
              <a:xfrm flipH="1">
                <a:off x="3120" y="2160"/>
                <a:ext cx="288" cy="43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37" name="Text Box 13"/>
              <p:cNvSpPr txBox="1">
                <a:spLocks noChangeArrowheads="1"/>
              </p:cNvSpPr>
              <p:nvPr/>
            </p:nvSpPr>
            <p:spPr bwMode="auto">
              <a:xfrm>
                <a:off x="3264" y="1584"/>
                <a:ext cx="672" cy="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>
                    <a:latin typeface="Times" charset="0"/>
                  </a:rPr>
                  <a:t>Drogue </a:t>
                </a:r>
              </a:p>
              <a:p>
                <a:r>
                  <a:rPr lang="en-US" sz="1600">
                    <a:latin typeface="Times" charset="0"/>
                  </a:rPr>
                  <a:t>lost day  1/29/99</a:t>
                </a:r>
              </a:p>
              <a:p>
                <a:endParaRPr lang="en-US" sz="1600">
                  <a:latin typeface="Times" charset="0"/>
                </a:endParaRPr>
              </a:p>
            </p:txBody>
          </p:sp>
        </p:grpSp>
        <p:sp>
          <p:nvSpPr>
            <p:cNvPr id="103438" name="Rectangle 14"/>
            <p:cNvSpPr>
              <a:spLocks noChangeArrowheads="1"/>
            </p:cNvSpPr>
            <p:nvPr/>
          </p:nvSpPr>
          <p:spPr bwMode="auto">
            <a:xfrm>
              <a:off x="1680" y="576"/>
              <a:ext cx="2448" cy="2364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439" name="Group 15"/>
          <p:cNvGrpSpPr>
            <a:grpSpLocks/>
          </p:cNvGrpSpPr>
          <p:nvPr/>
        </p:nvGrpSpPr>
        <p:grpSpPr bwMode="auto">
          <a:xfrm>
            <a:off x="4648200" y="1371600"/>
            <a:ext cx="4495800" cy="4878388"/>
            <a:chOff x="2928" y="864"/>
            <a:chExt cx="2832" cy="3073"/>
          </a:xfrm>
        </p:grpSpPr>
        <p:sp>
          <p:nvSpPr>
            <p:cNvPr id="103440" name="Text Box 16"/>
            <p:cNvSpPr txBox="1">
              <a:spLocks noChangeArrowheads="1"/>
            </p:cNvSpPr>
            <p:nvPr/>
          </p:nvSpPr>
          <p:spPr bwMode="auto">
            <a:xfrm>
              <a:off x="2928" y="3360"/>
              <a:ext cx="2832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/>
                <a:t>Typical submergence record for Technocean “drogue loss”</a:t>
              </a:r>
            </a:p>
            <a:p>
              <a:r>
                <a:rPr lang="en-US" sz="1800"/>
                <a:t>(sharp drop to zero when drifter is picked up).</a:t>
              </a:r>
            </a:p>
          </p:txBody>
        </p:sp>
        <p:grpSp>
          <p:nvGrpSpPr>
            <p:cNvPr id="103441" name="Group 17"/>
            <p:cNvGrpSpPr>
              <a:grpSpLocks/>
            </p:cNvGrpSpPr>
            <p:nvPr/>
          </p:nvGrpSpPr>
          <p:grpSpPr bwMode="auto">
            <a:xfrm>
              <a:off x="2928" y="864"/>
              <a:ext cx="2304" cy="2496"/>
              <a:chOff x="2928" y="864"/>
              <a:chExt cx="2304" cy="2496"/>
            </a:xfrm>
          </p:grpSpPr>
          <p:grpSp>
            <p:nvGrpSpPr>
              <p:cNvPr id="103442" name="Group 18"/>
              <p:cNvGrpSpPr>
                <a:grpSpLocks/>
              </p:cNvGrpSpPr>
              <p:nvPr/>
            </p:nvGrpSpPr>
            <p:grpSpPr bwMode="auto">
              <a:xfrm>
                <a:off x="2928" y="864"/>
                <a:ext cx="2304" cy="2496"/>
                <a:chOff x="2928" y="864"/>
                <a:chExt cx="2304" cy="2496"/>
              </a:xfrm>
            </p:grpSpPr>
            <p:pic>
              <p:nvPicPr>
                <p:cNvPr id="103443" name="Picture 19" descr="C:\Documents and Settings\lumpkin.AOML\My Documents\presentations\2006\DBCP\GDP report\drogueplots\53368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11594" t="6953" r="30435"/>
                <a:stretch>
                  <a:fillRect/>
                </a:stretch>
              </p:blipFill>
              <p:spPr bwMode="auto">
                <a:xfrm>
                  <a:off x="2928" y="864"/>
                  <a:ext cx="2304" cy="2496"/>
                </a:xfrm>
                <a:prstGeom prst="rect">
                  <a:avLst/>
                </a:prstGeom>
                <a:noFill/>
                <a:ln w="2857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10344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446" y="926"/>
                  <a:ext cx="519" cy="192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>
                      <a:cs typeface="Times New Roman" pitchFamily="18" charset="0"/>
                    </a:rPr>
                    <a:t>53368</a:t>
                  </a:r>
                </a:p>
              </p:txBody>
            </p:sp>
          </p:grpSp>
          <p:sp>
            <p:nvSpPr>
              <p:cNvPr id="103445" name="Line 21"/>
              <p:cNvSpPr>
                <a:spLocks noChangeShapeType="1"/>
              </p:cNvSpPr>
              <p:nvPr/>
            </p:nvSpPr>
            <p:spPr bwMode="auto">
              <a:xfrm flipH="1">
                <a:off x="4704" y="2544"/>
                <a:ext cx="192" cy="4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46" name="Text Box 22"/>
              <p:cNvSpPr txBox="1">
                <a:spLocks noChangeArrowheads="1"/>
              </p:cNvSpPr>
              <p:nvPr/>
            </p:nvSpPr>
            <p:spPr bwMode="auto">
              <a:xfrm>
                <a:off x="4704" y="2160"/>
                <a:ext cx="528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Times" charset="0"/>
                    <a:cs typeface="Times New Roman" pitchFamily="18" charset="0"/>
                  </a:rPr>
                  <a:t>Drogue lost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 autoUpdateAnimBg="0"/>
      <p:bldP spid="10342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2971800" y="0"/>
            <a:ext cx="3200400" cy="685800"/>
          </a:xfrm>
          <a:prstGeom prst="rect">
            <a:avLst/>
          </a:prstGeom>
          <a:solidFill>
            <a:schemeClr val="accent2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FF00"/>
                </a:solidFill>
                <a:latin typeface="Times" charset="0"/>
              </a:rPr>
              <a:t>QC Examples</a:t>
            </a:r>
          </a:p>
        </p:txBody>
      </p:sp>
      <p:grpSp>
        <p:nvGrpSpPr>
          <p:cNvPr id="105475" name="Group 3"/>
          <p:cNvGrpSpPr>
            <a:grpSpLocks/>
          </p:cNvGrpSpPr>
          <p:nvPr/>
        </p:nvGrpSpPr>
        <p:grpSpPr bwMode="auto">
          <a:xfrm>
            <a:off x="4648200" y="2057400"/>
            <a:ext cx="4367213" cy="4591050"/>
            <a:chOff x="2928" y="1296"/>
            <a:chExt cx="2751" cy="2892"/>
          </a:xfrm>
        </p:grpSpPr>
        <p:grpSp>
          <p:nvGrpSpPr>
            <p:cNvPr id="105476" name="Group 4"/>
            <p:cNvGrpSpPr>
              <a:grpSpLocks/>
            </p:cNvGrpSpPr>
            <p:nvPr/>
          </p:nvGrpSpPr>
          <p:grpSpPr bwMode="auto">
            <a:xfrm>
              <a:off x="2964" y="1305"/>
              <a:ext cx="2685" cy="2882"/>
              <a:chOff x="3075" y="1316"/>
              <a:chExt cx="2685" cy="2882"/>
            </a:xfrm>
          </p:grpSpPr>
          <p:pic>
            <p:nvPicPr>
              <p:cNvPr id="105477" name="Picture 5" descr="C:\My Documents\MAYRA\PRESENTATIONS\tano_18689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9524" r="23756"/>
              <a:stretch>
                <a:fillRect/>
              </a:stretch>
            </p:blipFill>
            <p:spPr bwMode="auto">
              <a:xfrm>
                <a:off x="3075" y="1316"/>
                <a:ext cx="2685" cy="2882"/>
              </a:xfrm>
              <a:prstGeom prst="rect">
                <a:avLst/>
              </a:prstGeom>
              <a:noFill/>
            </p:spPr>
          </p:pic>
          <p:sp>
            <p:nvSpPr>
              <p:cNvPr id="105478" name="Rectangle 6"/>
              <p:cNvSpPr>
                <a:spLocks noChangeArrowheads="1"/>
              </p:cNvSpPr>
              <p:nvPr/>
            </p:nvSpPr>
            <p:spPr bwMode="auto">
              <a:xfrm>
                <a:off x="3473" y="3899"/>
                <a:ext cx="1968" cy="9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79" name="Text Box 7"/>
              <p:cNvSpPr txBox="1">
                <a:spLocks noChangeArrowheads="1"/>
              </p:cNvSpPr>
              <p:nvPr/>
            </p:nvSpPr>
            <p:spPr bwMode="auto">
              <a:xfrm>
                <a:off x="3415" y="3840"/>
                <a:ext cx="202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600">
                    <a:latin typeface="Times" charset="0"/>
                  </a:rPr>
                  <a:t>                     </a:t>
                </a:r>
                <a:r>
                  <a:rPr lang="en-US" sz="1000">
                    <a:latin typeface="Times" charset="0"/>
                  </a:rPr>
                  <a:t>8/17/00                    11/25/00                       3/5/01   </a:t>
                </a:r>
              </a:p>
            </p:txBody>
          </p:sp>
        </p:grpSp>
        <p:sp>
          <p:nvSpPr>
            <p:cNvPr id="105480" name="Rectangle 8"/>
            <p:cNvSpPr>
              <a:spLocks noChangeArrowheads="1"/>
            </p:cNvSpPr>
            <p:nvPr/>
          </p:nvSpPr>
          <p:spPr bwMode="auto">
            <a:xfrm>
              <a:off x="2928" y="1296"/>
              <a:ext cx="2751" cy="2892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1" name="Text Box 9"/>
            <p:cNvSpPr txBox="1">
              <a:spLocks noChangeArrowheads="1"/>
            </p:cNvSpPr>
            <p:nvPr/>
          </p:nvSpPr>
          <p:spPr bwMode="auto">
            <a:xfrm>
              <a:off x="3888" y="1920"/>
              <a:ext cx="864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" charset="0"/>
                </a:rPr>
                <a:t>SST after removing bad data</a:t>
              </a:r>
            </a:p>
          </p:txBody>
        </p:sp>
      </p:grpSp>
      <p:grpSp>
        <p:nvGrpSpPr>
          <p:cNvPr id="105482" name="Group 10"/>
          <p:cNvGrpSpPr>
            <a:grpSpLocks/>
          </p:cNvGrpSpPr>
          <p:nvPr/>
        </p:nvGrpSpPr>
        <p:grpSpPr bwMode="auto">
          <a:xfrm>
            <a:off x="152400" y="2057400"/>
            <a:ext cx="4370388" cy="4572000"/>
            <a:chOff x="96" y="1296"/>
            <a:chExt cx="2753" cy="2880"/>
          </a:xfrm>
        </p:grpSpPr>
        <p:grpSp>
          <p:nvGrpSpPr>
            <p:cNvPr id="105483" name="Group 11"/>
            <p:cNvGrpSpPr>
              <a:grpSpLocks/>
            </p:cNvGrpSpPr>
            <p:nvPr/>
          </p:nvGrpSpPr>
          <p:grpSpPr bwMode="auto">
            <a:xfrm>
              <a:off x="113" y="1296"/>
              <a:ext cx="2720" cy="2850"/>
              <a:chOff x="27" y="1627"/>
              <a:chExt cx="2880" cy="2675"/>
            </a:xfrm>
          </p:grpSpPr>
          <p:pic>
            <p:nvPicPr>
              <p:cNvPr id="105484" name="Picture 12" descr="C:\My Documents\MAYRA\PRESENTATIONS\tano_bfl_18689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8677" r="24751"/>
              <a:stretch>
                <a:fillRect/>
              </a:stretch>
            </p:blipFill>
            <p:spPr bwMode="auto">
              <a:xfrm>
                <a:off x="27" y="1627"/>
                <a:ext cx="2880" cy="2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5485" name="Rectangle 13"/>
              <p:cNvSpPr>
                <a:spLocks noChangeArrowheads="1"/>
              </p:cNvSpPr>
              <p:nvPr/>
            </p:nvSpPr>
            <p:spPr bwMode="auto">
              <a:xfrm>
                <a:off x="468" y="4014"/>
                <a:ext cx="2241" cy="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5486" name="Text Box 14"/>
            <p:cNvSpPr txBox="1">
              <a:spLocks noChangeArrowheads="1"/>
            </p:cNvSpPr>
            <p:nvPr/>
          </p:nvSpPr>
          <p:spPr bwMode="auto">
            <a:xfrm>
              <a:off x="539" y="3835"/>
              <a:ext cx="231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00">
                  <a:latin typeface="Times" charset="0"/>
                </a:rPr>
                <a:t>7/17/00                 10/22/00                 1/27/01                  5/4/01</a:t>
              </a:r>
            </a:p>
          </p:txBody>
        </p:sp>
        <p:grpSp>
          <p:nvGrpSpPr>
            <p:cNvPr id="105487" name="Group 15"/>
            <p:cNvGrpSpPr>
              <a:grpSpLocks/>
            </p:cNvGrpSpPr>
            <p:nvPr/>
          </p:nvGrpSpPr>
          <p:grpSpPr bwMode="auto">
            <a:xfrm>
              <a:off x="864" y="2160"/>
              <a:ext cx="1471" cy="576"/>
              <a:chOff x="816" y="2448"/>
              <a:chExt cx="1536" cy="528"/>
            </a:xfrm>
          </p:grpSpPr>
          <p:sp>
            <p:nvSpPr>
              <p:cNvPr id="105488" name="Line 16"/>
              <p:cNvSpPr>
                <a:spLocks noChangeShapeType="1"/>
              </p:cNvSpPr>
              <p:nvPr/>
            </p:nvSpPr>
            <p:spPr bwMode="auto">
              <a:xfrm>
                <a:off x="1920" y="2688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89" name="Text Box 17"/>
              <p:cNvSpPr txBox="1">
                <a:spLocks noChangeArrowheads="1"/>
              </p:cNvSpPr>
              <p:nvPr/>
            </p:nvSpPr>
            <p:spPr bwMode="auto">
              <a:xfrm>
                <a:off x="816" y="2448"/>
                <a:ext cx="1392" cy="4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>
                    <a:latin typeface="Times" charset="0"/>
                  </a:rPr>
                  <a:t>Bad SST day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sz="2000">
                    <a:latin typeface="Times" charset="0"/>
                  </a:rPr>
                  <a:t>4/21/01</a:t>
                </a:r>
              </a:p>
            </p:txBody>
          </p:sp>
        </p:grpSp>
        <p:sp>
          <p:nvSpPr>
            <p:cNvPr id="105490" name="Rectangle 18"/>
            <p:cNvSpPr>
              <a:spLocks noChangeArrowheads="1"/>
            </p:cNvSpPr>
            <p:nvPr/>
          </p:nvSpPr>
          <p:spPr bwMode="auto">
            <a:xfrm>
              <a:off x="96" y="1296"/>
              <a:ext cx="2736" cy="288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1066800" y="990600"/>
            <a:ext cx="7169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  <a:cs typeface="Times New Roman" pitchFamily="18" charset="0"/>
              </a:rPr>
              <a:t>Compare SST with Reynold’s Climatology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animBg="1" autoUpdateAnimBg="0"/>
      <p:bldP spid="10549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762000" y="1524000"/>
            <a:ext cx="7772400" cy="3733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6600" b="1">
                <a:solidFill>
                  <a:schemeClr val="tx2"/>
                </a:solidFill>
              </a:rPr>
              <a:t>Web Access </a:t>
            </a:r>
            <a:br>
              <a:rPr lang="en-US" sz="6600" b="1">
                <a:solidFill>
                  <a:schemeClr val="tx2"/>
                </a:solidFill>
              </a:rPr>
            </a:br>
            <a:r>
              <a:rPr lang="en-US" sz="6600" b="1">
                <a:solidFill>
                  <a:schemeClr val="tx2"/>
                </a:solidFill>
              </a:rPr>
              <a:t>to Data and</a:t>
            </a:r>
            <a:br>
              <a:rPr lang="en-US" sz="6600" b="1">
                <a:solidFill>
                  <a:schemeClr val="tx2"/>
                </a:solidFill>
              </a:rPr>
            </a:br>
            <a:r>
              <a:rPr lang="en-US" sz="6600" b="1">
                <a:solidFill>
                  <a:schemeClr val="tx2"/>
                </a:solidFill>
              </a:rPr>
              <a:t>Products</a:t>
            </a:r>
          </a:p>
        </p:txBody>
      </p:sp>
      <p:sp>
        <p:nvSpPr>
          <p:cNvPr id="107523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18425" y="6194425"/>
            <a:ext cx="511175" cy="511175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70" name="Group 2"/>
          <p:cNvGrpSpPr>
            <a:grpSpLocks/>
          </p:cNvGrpSpPr>
          <p:nvPr/>
        </p:nvGrpSpPr>
        <p:grpSpPr bwMode="auto">
          <a:xfrm>
            <a:off x="381000" y="914400"/>
            <a:ext cx="8229600" cy="5638800"/>
            <a:chOff x="240" y="96"/>
            <a:chExt cx="5184" cy="3552"/>
          </a:xfrm>
        </p:grpSpPr>
        <p:grpSp>
          <p:nvGrpSpPr>
            <p:cNvPr id="109571" name="Group 3"/>
            <p:cNvGrpSpPr>
              <a:grpSpLocks/>
            </p:cNvGrpSpPr>
            <p:nvPr/>
          </p:nvGrpSpPr>
          <p:grpSpPr bwMode="auto">
            <a:xfrm>
              <a:off x="240" y="96"/>
              <a:ext cx="5184" cy="2208"/>
              <a:chOff x="240" y="96"/>
              <a:chExt cx="5184" cy="2208"/>
            </a:xfrm>
          </p:grpSpPr>
          <p:pic>
            <p:nvPicPr>
              <p:cNvPr id="109572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25775" r="1923" b="7813"/>
              <a:stretch>
                <a:fillRect/>
              </a:stretch>
            </p:blipFill>
            <p:spPr bwMode="auto">
              <a:xfrm>
                <a:off x="240" y="96"/>
                <a:ext cx="5136" cy="2140"/>
              </a:xfrm>
              <a:prstGeom prst="rect">
                <a:avLst/>
              </a:prstGeom>
            </p:spPr>
          </p:pic>
          <p:sp>
            <p:nvSpPr>
              <p:cNvPr id="109573" name="Rectangle 5"/>
              <p:cNvSpPr>
                <a:spLocks noChangeArrowheads="1"/>
              </p:cNvSpPr>
              <p:nvPr/>
            </p:nvSpPr>
            <p:spPr bwMode="auto">
              <a:xfrm>
                <a:off x="2160" y="1056"/>
                <a:ext cx="3264" cy="12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0957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15508" t="35739" r="6607" b="8646"/>
            <a:stretch>
              <a:fillRect/>
            </a:stretch>
          </p:blipFill>
          <p:spPr bwMode="auto">
            <a:xfrm>
              <a:off x="2160" y="928"/>
              <a:ext cx="2112" cy="1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9575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l="18846" t="27184" r="11057" b="12923"/>
            <a:stretch>
              <a:fillRect/>
            </a:stretch>
          </p:blipFill>
          <p:spPr bwMode="auto">
            <a:xfrm>
              <a:off x="2208" y="2208"/>
              <a:ext cx="2160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2209800" y="411163"/>
            <a:ext cx="5410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cs typeface="Times New Roman" pitchFamily="18" charset="0"/>
              </a:rPr>
              <a:t>www.aoml.noaa.gov/phod/dac</a:t>
            </a:r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2209800" y="-76200"/>
            <a:ext cx="541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cs typeface="Times New Roman" pitchFamily="18" charset="0"/>
              </a:rPr>
              <a:t>Accessing Data and Products</a:t>
            </a:r>
          </a:p>
        </p:txBody>
      </p:sp>
      <p:grpSp>
        <p:nvGrpSpPr>
          <p:cNvPr id="109580" name="Group 12"/>
          <p:cNvGrpSpPr>
            <a:grpSpLocks/>
          </p:cNvGrpSpPr>
          <p:nvPr/>
        </p:nvGrpSpPr>
        <p:grpSpPr bwMode="auto">
          <a:xfrm>
            <a:off x="0" y="3276600"/>
            <a:ext cx="3200400" cy="3505200"/>
            <a:chOff x="0" y="2064"/>
            <a:chExt cx="2016" cy="2208"/>
          </a:xfrm>
        </p:grpSpPr>
        <p:grpSp>
          <p:nvGrpSpPr>
            <p:cNvPr id="109581" name="Group 13"/>
            <p:cNvGrpSpPr>
              <a:grpSpLocks/>
            </p:cNvGrpSpPr>
            <p:nvPr/>
          </p:nvGrpSpPr>
          <p:grpSpPr bwMode="auto">
            <a:xfrm>
              <a:off x="0" y="2064"/>
              <a:ext cx="2016" cy="2208"/>
              <a:chOff x="0" y="2064"/>
              <a:chExt cx="2016" cy="2208"/>
            </a:xfrm>
          </p:grpSpPr>
          <p:pic>
            <p:nvPicPr>
              <p:cNvPr id="109582" name="Picture 1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26306" r="73000" b="31882"/>
              <a:stretch>
                <a:fillRect/>
              </a:stretch>
            </p:blipFill>
            <p:spPr bwMode="auto">
              <a:xfrm>
                <a:off x="720" y="2832"/>
                <a:ext cx="1296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09583" name="Group 15"/>
              <p:cNvGrpSpPr>
                <a:grpSpLocks/>
              </p:cNvGrpSpPr>
              <p:nvPr/>
            </p:nvGrpSpPr>
            <p:grpSpPr bwMode="auto">
              <a:xfrm>
                <a:off x="0" y="2064"/>
                <a:ext cx="624" cy="864"/>
                <a:chOff x="0" y="2064"/>
                <a:chExt cx="624" cy="864"/>
              </a:xfrm>
            </p:grpSpPr>
            <p:sp>
              <p:nvSpPr>
                <p:cNvPr id="109584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0" y="2064"/>
                  <a:ext cx="288" cy="4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585" name="Line 17"/>
                <p:cNvSpPr>
                  <a:spLocks noChangeShapeType="1"/>
                </p:cNvSpPr>
                <p:nvPr/>
              </p:nvSpPr>
              <p:spPr bwMode="auto">
                <a:xfrm>
                  <a:off x="0" y="2112"/>
                  <a:ext cx="624" cy="81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9586" name="Line 18"/>
            <p:cNvSpPr>
              <a:spLocks noChangeShapeType="1"/>
            </p:cNvSpPr>
            <p:nvPr/>
          </p:nvSpPr>
          <p:spPr bwMode="auto">
            <a:xfrm>
              <a:off x="266" y="3517"/>
              <a:ext cx="43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9592" name="Group 24"/>
          <p:cNvGrpSpPr>
            <a:grpSpLocks/>
          </p:cNvGrpSpPr>
          <p:nvPr/>
        </p:nvGrpSpPr>
        <p:grpSpPr bwMode="auto">
          <a:xfrm>
            <a:off x="6781800" y="2438400"/>
            <a:ext cx="2209800" cy="1552575"/>
            <a:chOff x="4272" y="1536"/>
            <a:chExt cx="1392" cy="978"/>
          </a:xfrm>
        </p:grpSpPr>
        <p:sp>
          <p:nvSpPr>
            <p:cNvPr id="109590" name="Line 22"/>
            <p:cNvSpPr>
              <a:spLocks noChangeShapeType="1"/>
            </p:cNvSpPr>
            <p:nvPr/>
          </p:nvSpPr>
          <p:spPr bwMode="auto">
            <a:xfrm flipH="1">
              <a:off x="4272" y="2016"/>
              <a:ext cx="3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591" name="Text Box 23"/>
            <p:cNvSpPr txBox="1">
              <a:spLocks noChangeArrowheads="1"/>
            </p:cNvSpPr>
            <p:nvPr/>
          </p:nvSpPr>
          <p:spPr bwMode="auto">
            <a:xfrm>
              <a:off x="4656" y="1536"/>
              <a:ext cx="1008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Click to see the status of the array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9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6" grpId="0" autoUpdateAnimBg="0"/>
      <p:bldP spid="10957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914400" y="4572000"/>
            <a:ext cx="3429000" cy="15922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Times" charset="0"/>
                <a:cs typeface="Times New Roman" pitchFamily="18" charset="0"/>
                <a:hlinkClick r:id="rId3" action="ppaction://hlinksldjump"/>
              </a:rPr>
              <a:t>Web Access to Data and Products</a:t>
            </a:r>
            <a:endParaRPr lang="en-US" sz="3200" b="1">
              <a:latin typeface="Times" charset="0"/>
              <a:cs typeface="Times New Roman" pitchFamily="18" charset="0"/>
            </a:endParaRP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4953000" y="4579938"/>
            <a:ext cx="3429000" cy="159226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Times" charset="0"/>
                <a:cs typeface="Times New Roman" pitchFamily="18" charset="0"/>
                <a:hlinkClick r:id="rId4" action="ppaction://hlinksldjump"/>
              </a:rPr>
              <a:t>GTS</a:t>
            </a:r>
          </a:p>
          <a:p>
            <a:pPr algn="ctr"/>
            <a:r>
              <a:rPr lang="en-US" sz="3200" b="1">
                <a:latin typeface="Times" charset="0"/>
                <a:cs typeface="Times New Roman" pitchFamily="18" charset="0"/>
                <a:hlinkClick r:id="rId4" action="ppaction://hlinksldjump"/>
              </a:rPr>
              <a:t>Distribution</a:t>
            </a:r>
            <a:endParaRPr lang="en-US" sz="3200" b="1">
              <a:latin typeface="Times" charset="0"/>
              <a:cs typeface="Times New Roman" pitchFamily="18" charset="0"/>
            </a:endParaRPr>
          </a:p>
          <a:p>
            <a:pPr algn="ctr"/>
            <a:endParaRPr lang="en-US" sz="3200" b="1">
              <a:latin typeface="Times" charset="0"/>
              <a:cs typeface="Times New Roman" pitchFamily="18" charset="0"/>
            </a:endParaRP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1219200" y="76200"/>
            <a:ext cx="6705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Quality Control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914400" y="838200"/>
            <a:ext cx="7315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0000FF"/>
                </a:solidFill>
              </a:rPr>
              <a:t>Practical implementation at the Drifter Data Assembly Center</a:t>
            </a:r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4876800" y="2514600"/>
            <a:ext cx="3429000" cy="15906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Times" charset="0"/>
                <a:cs typeface="Times New Roman" pitchFamily="18" charset="0"/>
                <a:hlinkClick r:id="rId5" action="ppaction://hlinksldjump"/>
              </a:rPr>
              <a:t>Delayed Mode Quality Control Procedures </a:t>
            </a:r>
            <a:endParaRPr lang="en-US" sz="3200" b="1">
              <a:latin typeface="Times" charset="0"/>
              <a:cs typeface="Times New Roman" pitchFamily="18" charset="0"/>
            </a:endParaRPr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914400" y="2522538"/>
            <a:ext cx="3429000" cy="159226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Times" charset="0"/>
                <a:cs typeface="Times New Roman" pitchFamily="18" charset="0"/>
                <a:hlinkClick r:id="rId6" action="ppaction://hlinksldjump"/>
              </a:rPr>
              <a:t>Importance of Metadata</a:t>
            </a:r>
            <a:endParaRPr lang="en-US" sz="3200" b="1">
              <a:latin typeface="Times" charset="0"/>
              <a:cs typeface="Times New Roman" pitchFamily="18" charset="0"/>
            </a:endParaRPr>
          </a:p>
          <a:p>
            <a:pPr algn="ctr"/>
            <a:endParaRPr lang="en-US" sz="3200" b="1">
              <a:latin typeface="Times" charset="0"/>
              <a:cs typeface="Times New Roman" pitchFamily="18" charset="0"/>
            </a:endParaRPr>
          </a:p>
        </p:txBody>
      </p:sp>
      <p:sp>
        <p:nvSpPr>
          <p:cNvPr id="78860" name="AutoShape 1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18425" y="6227763"/>
            <a:ext cx="511175" cy="511175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 autoUpdateAnimBg="0"/>
      <p:bldP spid="78853" grpId="0" animBg="1" autoUpdateAnimBg="0"/>
      <p:bldP spid="78855" grpId="0" autoUpdateAnimBg="0"/>
      <p:bldP spid="78856" grpId="0" autoUpdateAnimBg="0"/>
      <p:bldP spid="78857" grpId="0" animBg="1" autoUpdateAnimBg="0"/>
      <p:bldP spid="78859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70" name="Group 2"/>
          <p:cNvGrpSpPr>
            <a:grpSpLocks/>
          </p:cNvGrpSpPr>
          <p:nvPr/>
        </p:nvGrpSpPr>
        <p:grpSpPr bwMode="auto">
          <a:xfrm>
            <a:off x="381000" y="914400"/>
            <a:ext cx="8229600" cy="5638800"/>
            <a:chOff x="240" y="96"/>
            <a:chExt cx="5184" cy="3552"/>
          </a:xfrm>
        </p:grpSpPr>
        <p:grpSp>
          <p:nvGrpSpPr>
            <p:cNvPr id="160771" name="Group 3"/>
            <p:cNvGrpSpPr>
              <a:grpSpLocks/>
            </p:cNvGrpSpPr>
            <p:nvPr/>
          </p:nvGrpSpPr>
          <p:grpSpPr bwMode="auto">
            <a:xfrm>
              <a:off x="240" y="96"/>
              <a:ext cx="5184" cy="2208"/>
              <a:chOff x="240" y="96"/>
              <a:chExt cx="5184" cy="2208"/>
            </a:xfrm>
          </p:grpSpPr>
          <p:pic>
            <p:nvPicPr>
              <p:cNvPr id="160772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25775" r="1923" b="7813"/>
              <a:stretch>
                <a:fillRect/>
              </a:stretch>
            </p:blipFill>
            <p:spPr bwMode="auto">
              <a:xfrm>
                <a:off x="240" y="96"/>
                <a:ext cx="5136" cy="2140"/>
              </a:xfrm>
              <a:prstGeom prst="rect">
                <a:avLst/>
              </a:prstGeom>
            </p:spPr>
          </p:pic>
          <p:sp>
            <p:nvSpPr>
              <p:cNvPr id="160773" name="Rectangle 5"/>
              <p:cNvSpPr>
                <a:spLocks noChangeArrowheads="1"/>
              </p:cNvSpPr>
              <p:nvPr/>
            </p:nvSpPr>
            <p:spPr bwMode="auto">
              <a:xfrm>
                <a:off x="2160" y="1056"/>
                <a:ext cx="3264" cy="12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6077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15508" t="35739" r="6607" b="8646"/>
            <a:stretch>
              <a:fillRect/>
            </a:stretch>
          </p:blipFill>
          <p:spPr bwMode="auto">
            <a:xfrm>
              <a:off x="2160" y="928"/>
              <a:ext cx="2112" cy="1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0775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l="18846" t="27184" r="11057" b="12923"/>
            <a:stretch>
              <a:fillRect/>
            </a:stretch>
          </p:blipFill>
          <p:spPr bwMode="auto">
            <a:xfrm>
              <a:off x="2208" y="2208"/>
              <a:ext cx="2160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60776" name="Text Box 8"/>
          <p:cNvSpPr txBox="1">
            <a:spLocks noChangeArrowheads="1"/>
          </p:cNvSpPr>
          <p:nvPr/>
        </p:nvSpPr>
        <p:spPr bwMode="auto">
          <a:xfrm>
            <a:off x="2209800" y="411163"/>
            <a:ext cx="5410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cs typeface="Times New Roman" pitchFamily="18" charset="0"/>
              </a:rPr>
              <a:t>www.aoml.noaa.gov/phod/dac</a:t>
            </a:r>
          </a:p>
        </p:txBody>
      </p:sp>
      <p:sp>
        <p:nvSpPr>
          <p:cNvPr id="160777" name="Line 9"/>
          <p:cNvSpPr>
            <a:spLocks noChangeShapeType="1"/>
          </p:cNvSpPr>
          <p:nvPr/>
        </p:nvSpPr>
        <p:spPr bwMode="auto">
          <a:xfrm flipH="1">
            <a:off x="2438400" y="34290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0778" name="Text Box 10"/>
          <p:cNvSpPr txBox="1">
            <a:spLocks noChangeArrowheads="1"/>
          </p:cNvSpPr>
          <p:nvPr/>
        </p:nvSpPr>
        <p:spPr bwMode="auto">
          <a:xfrm>
            <a:off x="2209800" y="-76200"/>
            <a:ext cx="541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cs typeface="Times New Roman" pitchFamily="18" charset="0"/>
              </a:rPr>
              <a:t>Accessing Data and Products</a:t>
            </a:r>
          </a:p>
        </p:txBody>
      </p:sp>
      <p:grpSp>
        <p:nvGrpSpPr>
          <p:cNvPr id="160786" name="Group 18"/>
          <p:cNvGrpSpPr>
            <a:grpSpLocks/>
          </p:cNvGrpSpPr>
          <p:nvPr/>
        </p:nvGrpSpPr>
        <p:grpSpPr bwMode="auto">
          <a:xfrm>
            <a:off x="6858000" y="4419600"/>
            <a:ext cx="1905000" cy="1187450"/>
            <a:chOff x="4320" y="2784"/>
            <a:chExt cx="1200" cy="748"/>
          </a:xfrm>
        </p:grpSpPr>
        <p:sp>
          <p:nvSpPr>
            <p:cNvPr id="160787" name="Line 19"/>
            <p:cNvSpPr>
              <a:spLocks noChangeShapeType="1"/>
            </p:cNvSpPr>
            <p:nvPr/>
          </p:nvSpPr>
          <p:spPr bwMode="auto">
            <a:xfrm flipH="1">
              <a:off x="4320" y="3072"/>
              <a:ext cx="432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0788" name="Text Box 20"/>
            <p:cNvSpPr txBox="1">
              <a:spLocks noChangeArrowheads="1"/>
            </p:cNvSpPr>
            <p:nvPr/>
          </p:nvSpPr>
          <p:spPr bwMode="auto">
            <a:xfrm>
              <a:off x="4752" y="2784"/>
              <a:ext cx="76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Enter DAC page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6" grpId="0" autoUpdateAnimBg="0"/>
      <p:bldP spid="160777" grpId="0" animBg="1"/>
      <p:bldP spid="16077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533400"/>
          </a:xfrm>
          <a:solidFill>
            <a:schemeClr val="accent2"/>
          </a:solidFill>
          <a:ln w="28575">
            <a:solidFill>
              <a:srgbClr val="FFFF00"/>
            </a:solidFill>
          </a:ln>
        </p:spPr>
        <p:txBody>
          <a:bodyPr/>
          <a:lstStyle/>
          <a:p>
            <a:r>
              <a:rPr lang="en-US" b="1">
                <a:solidFill>
                  <a:srgbClr val="FFFF00"/>
                </a:solidFill>
                <a:latin typeface="Times" charset="0"/>
              </a:rPr>
              <a:t>How To Access Drifter Data</a:t>
            </a: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2209800" y="1295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mic Sans MS" pitchFamily="66" charset="0"/>
                <a:cs typeface="Times New Roman" pitchFamily="18" charset="0"/>
              </a:rPr>
              <a:t>Near real time (graph) from GTS</a:t>
            </a:r>
          </a:p>
        </p:txBody>
      </p:sp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3" cstate="print"/>
          <a:srcRect t="12547" r="84312" b="27129"/>
          <a:stretch>
            <a:fillRect/>
          </a:stretch>
        </p:blipFill>
        <p:spPr bwMode="auto">
          <a:xfrm>
            <a:off x="0" y="1371600"/>
            <a:ext cx="1828800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1066800" y="852488"/>
            <a:ext cx="7848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" charset="0"/>
                <a:cs typeface="Times New Roman" pitchFamily="18" charset="0"/>
              </a:rPr>
              <a:t>http://www.aoml.noaa.gov/phod/dac/dacdata.html</a:t>
            </a:r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 flipH="1">
            <a:off x="1295400" y="36576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11623" name="Picture 7"/>
          <p:cNvPicPr>
            <a:picLocks noChangeAspect="1" noChangeArrowheads="1"/>
          </p:cNvPicPr>
          <p:nvPr/>
        </p:nvPicPr>
        <p:blipFill>
          <a:blip r:embed="rId4" cstate="print"/>
          <a:srcRect l="17328" t="23763" r="17401" b="20000"/>
          <a:stretch>
            <a:fillRect/>
          </a:stretch>
        </p:blipFill>
        <p:spPr bwMode="auto">
          <a:xfrm>
            <a:off x="2133600" y="2379663"/>
            <a:ext cx="6400800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1624" name="Line 8"/>
          <p:cNvSpPr>
            <a:spLocks noChangeShapeType="1"/>
          </p:cNvSpPr>
          <p:nvPr/>
        </p:nvSpPr>
        <p:spPr bwMode="auto">
          <a:xfrm rot="2906060" flipH="1">
            <a:off x="4380706" y="1942307"/>
            <a:ext cx="1587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25" name="Line 9"/>
          <p:cNvSpPr>
            <a:spLocks noChangeShapeType="1"/>
          </p:cNvSpPr>
          <p:nvPr/>
        </p:nvSpPr>
        <p:spPr bwMode="auto">
          <a:xfrm flipH="1">
            <a:off x="7162800" y="4038600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26" name="Line 10"/>
          <p:cNvSpPr>
            <a:spLocks noChangeShapeType="1"/>
          </p:cNvSpPr>
          <p:nvPr/>
        </p:nvSpPr>
        <p:spPr bwMode="auto">
          <a:xfrm flipH="1">
            <a:off x="7315200" y="1752600"/>
            <a:ext cx="6096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27" name="Line 11"/>
          <p:cNvSpPr>
            <a:spLocks noChangeShapeType="1"/>
          </p:cNvSpPr>
          <p:nvPr/>
        </p:nvSpPr>
        <p:spPr bwMode="auto">
          <a:xfrm flipH="1">
            <a:off x="7620000" y="5257800"/>
            <a:ext cx="6096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11628" name="Picture 12"/>
          <p:cNvPicPr>
            <a:picLocks noChangeAspect="1" noChangeArrowheads="1"/>
          </p:cNvPicPr>
          <p:nvPr/>
        </p:nvPicPr>
        <p:blipFill>
          <a:blip r:embed="rId5" cstate="print"/>
          <a:srcRect l="68159" t="72079" r="26065" b="19208"/>
          <a:stretch>
            <a:fillRect/>
          </a:stretch>
        </p:blipFill>
        <p:spPr bwMode="auto">
          <a:xfrm>
            <a:off x="8229600" y="49530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1629" name="Line 13"/>
          <p:cNvSpPr>
            <a:spLocks noChangeShapeType="1"/>
          </p:cNvSpPr>
          <p:nvPr/>
        </p:nvSpPr>
        <p:spPr bwMode="auto">
          <a:xfrm rot="4340672" flipH="1">
            <a:off x="8153400" y="5867400"/>
            <a:ext cx="6096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30" name="Text Box 14"/>
          <p:cNvSpPr txBox="1">
            <a:spLocks noChangeArrowheads="1"/>
          </p:cNvSpPr>
          <p:nvPr/>
        </p:nvSpPr>
        <p:spPr bwMode="auto">
          <a:xfrm>
            <a:off x="7772400" y="1447800"/>
            <a:ext cx="1295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Times" charset="0"/>
                <a:cs typeface="Times New Roman" pitchFamily="18" charset="0"/>
              </a:rPr>
              <a:t>(Optional ) for one WMO#</a:t>
            </a:r>
          </a:p>
        </p:txBody>
      </p:sp>
      <p:pic>
        <p:nvPicPr>
          <p:cNvPr id="111631" name="Picture 15"/>
          <p:cNvPicPr>
            <a:picLocks noChangeAspect="1" noChangeArrowheads="1"/>
          </p:cNvPicPr>
          <p:nvPr/>
        </p:nvPicPr>
        <p:blipFill>
          <a:blip r:embed="rId6" cstate="print"/>
          <a:srcRect l="29314" t="26302" r="61591" b="66013"/>
          <a:stretch>
            <a:fillRect/>
          </a:stretch>
        </p:blipFill>
        <p:spPr bwMode="auto">
          <a:xfrm>
            <a:off x="4648200" y="1828800"/>
            <a:ext cx="1123950" cy="6921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1632" name="Text Box 16"/>
          <p:cNvSpPr txBox="1">
            <a:spLocks noChangeArrowheads="1"/>
          </p:cNvSpPr>
          <p:nvPr/>
        </p:nvSpPr>
        <p:spPr bwMode="auto">
          <a:xfrm>
            <a:off x="8153400" y="3733800"/>
            <a:ext cx="99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Times" charset="0"/>
                <a:cs typeface="Times New Roman" pitchFamily="18" charset="0"/>
              </a:rPr>
              <a:t>Select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1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animBg="1" autoUpdateAnimBg="0"/>
      <p:bldP spid="111619" grpId="0" autoUpdateAnimBg="0"/>
      <p:bldP spid="111621" grpId="0" autoUpdateAnimBg="0"/>
      <p:bldP spid="111622" grpId="0" animBg="1"/>
      <p:bldP spid="111624" grpId="0" animBg="1"/>
      <p:bldP spid="111625" grpId="0" animBg="1"/>
      <p:bldP spid="111626" grpId="0" animBg="1"/>
      <p:bldP spid="111627" grpId="0" animBg="1"/>
      <p:bldP spid="111629" grpId="0" animBg="1"/>
      <p:bldP spid="111630" grpId="0" autoUpdateAnimBg="0"/>
      <p:bldP spid="11163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l="16347" t="21875" r="17308" b="18750"/>
          <a:stretch>
            <a:fillRect/>
          </a:stretch>
        </p:blipFill>
        <p:spPr>
          <a:xfrm>
            <a:off x="381000" y="1295400"/>
            <a:ext cx="8534400" cy="4699000"/>
          </a:xfrm>
        </p:spPr>
      </p:pic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3429000" y="228600"/>
            <a:ext cx="198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Comic Sans MS" pitchFamily="66" charset="0"/>
                <a:cs typeface="Times New Roman" pitchFamily="18" charset="0"/>
              </a:rPr>
              <a:t>Results</a:t>
            </a: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1676400" y="1752600"/>
            <a:ext cx="5791200" cy="304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7010400" y="5257800"/>
            <a:ext cx="5334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" charset="0"/>
                <a:cs typeface="Times New Roman" pitchFamily="18" charset="0"/>
              </a:rPr>
              <a:t>Data</a:t>
            </a:r>
          </a:p>
        </p:txBody>
      </p:sp>
      <p:sp>
        <p:nvSpPr>
          <p:cNvPr id="113670" name="Line 6"/>
          <p:cNvSpPr>
            <a:spLocks noChangeShapeType="1"/>
          </p:cNvSpPr>
          <p:nvPr/>
        </p:nvSpPr>
        <p:spPr bwMode="auto">
          <a:xfrm rot="4340672" flipH="1">
            <a:off x="8375650" y="5264151"/>
            <a:ext cx="458787" cy="487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13676" name="Group 12"/>
          <p:cNvGrpSpPr>
            <a:grpSpLocks/>
          </p:cNvGrpSpPr>
          <p:nvPr/>
        </p:nvGrpSpPr>
        <p:grpSpPr bwMode="auto">
          <a:xfrm>
            <a:off x="533400" y="914400"/>
            <a:ext cx="4038600" cy="762000"/>
            <a:chOff x="336" y="576"/>
            <a:chExt cx="2544" cy="480"/>
          </a:xfrm>
        </p:grpSpPr>
        <p:sp>
          <p:nvSpPr>
            <p:cNvPr id="113671" name="Text Box 7"/>
            <p:cNvSpPr txBox="1">
              <a:spLocks noChangeArrowheads="1"/>
            </p:cNvSpPr>
            <p:nvPr/>
          </p:nvSpPr>
          <p:spPr bwMode="auto">
            <a:xfrm>
              <a:off x="336" y="576"/>
              <a:ext cx="23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Select results to save data</a:t>
              </a:r>
            </a:p>
          </p:txBody>
        </p:sp>
        <p:sp>
          <p:nvSpPr>
            <p:cNvPr id="113673" name="Line 9"/>
            <p:cNvSpPr>
              <a:spLocks noChangeShapeType="1"/>
            </p:cNvSpPr>
            <p:nvPr/>
          </p:nvSpPr>
          <p:spPr bwMode="auto">
            <a:xfrm>
              <a:off x="2592" y="720"/>
              <a:ext cx="28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674" name="Line 10"/>
            <p:cNvSpPr>
              <a:spLocks noChangeShapeType="1"/>
            </p:cNvSpPr>
            <p:nvPr/>
          </p:nvSpPr>
          <p:spPr bwMode="auto">
            <a:xfrm>
              <a:off x="2880" y="720"/>
              <a:ext cx="0" cy="33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677" name="Line 13"/>
          <p:cNvSpPr>
            <a:spLocks noChangeShapeType="1"/>
          </p:cNvSpPr>
          <p:nvPr/>
        </p:nvSpPr>
        <p:spPr bwMode="auto">
          <a:xfrm rot="4340672" flipH="1">
            <a:off x="7481888" y="5395912"/>
            <a:ext cx="458788" cy="487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autoUpdateAnimBg="0"/>
      <p:bldP spid="113668" grpId="0" animBg="1"/>
      <p:bldP spid="113669" grpId="0" animBg="1" autoUpdateAnimBg="0"/>
      <p:bldP spid="113670" grpId="0" animBg="1"/>
      <p:bldP spid="11367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239000" cy="609600"/>
          </a:xfrm>
          <a:solidFill>
            <a:schemeClr val="accent2"/>
          </a:solidFill>
          <a:ln w="28575">
            <a:solidFill>
              <a:srgbClr val="FFFF00"/>
            </a:solidFill>
          </a:ln>
        </p:spPr>
        <p:txBody>
          <a:bodyPr/>
          <a:lstStyle/>
          <a:p>
            <a:r>
              <a:rPr lang="en-US" b="1">
                <a:solidFill>
                  <a:srgbClr val="FFFF00"/>
                </a:solidFill>
                <a:latin typeface="Times" charset="0"/>
              </a:rPr>
              <a:t>How To Access Drifter Data</a:t>
            </a: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2133600" y="685800"/>
            <a:ext cx="521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mic Sans MS" pitchFamily="66" charset="0"/>
                <a:cs typeface="Times New Roman" pitchFamily="18" charset="0"/>
              </a:rPr>
              <a:t>Near real time (data) from GTS</a:t>
            </a:r>
          </a:p>
        </p:txBody>
      </p:sp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3" cstate="print"/>
          <a:srcRect t="12547" r="84312" b="27129"/>
          <a:stretch>
            <a:fillRect/>
          </a:stretch>
        </p:blipFill>
        <p:spPr bwMode="auto">
          <a:xfrm>
            <a:off x="0" y="1371600"/>
            <a:ext cx="1828800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1371600" y="990600"/>
            <a:ext cx="716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Arial Narrow" pitchFamily="34" charset="0"/>
                <a:cs typeface="Times New Roman" pitchFamily="18" charset="0"/>
              </a:rPr>
              <a:t>http://www.aoml.noaa.gov/phod/dac/dacdata.html</a:t>
            </a:r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 flipH="1">
            <a:off x="1295400" y="36576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15719" name="Picture 7"/>
          <p:cNvPicPr>
            <a:picLocks noChangeAspect="1" noChangeArrowheads="1"/>
          </p:cNvPicPr>
          <p:nvPr/>
        </p:nvPicPr>
        <p:blipFill>
          <a:blip r:embed="rId4" cstate="print"/>
          <a:srcRect l="17328" t="23763" r="17401" b="20000"/>
          <a:stretch>
            <a:fillRect/>
          </a:stretch>
        </p:blipFill>
        <p:spPr bwMode="auto">
          <a:xfrm>
            <a:off x="2133600" y="2379663"/>
            <a:ext cx="6400800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5720" name="Line 8"/>
          <p:cNvSpPr>
            <a:spLocks noChangeShapeType="1"/>
          </p:cNvSpPr>
          <p:nvPr/>
        </p:nvSpPr>
        <p:spPr bwMode="auto">
          <a:xfrm rot="2906060" flipH="1">
            <a:off x="4380706" y="1942307"/>
            <a:ext cx="1587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721" name="Line 9"/>
          <p:cNvSpPr>
            <a:spLocks noChangeShapeType="1"/>
          </p:cNvSpPr>
          <p:nvPr/>
        </p:nvSpPr>
        <p:spPr bwMode="auto">
          <a:xfrm flipH="1">
            <a:off x="7162800" y="4038600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722" name="Line 10"/>
          <p:cNvSpPr>
            <a:spLocks noChangeShapeType="1"/>
          </p:cNvSpPr>
          <p:nvPr/>
        </p:nvSpPr>
        <p:spPr bwMode="auto">
          <a:xfrm flipH="1">
            <a:off x="7315200" y="1752600"/>
            <a:ext cx="6096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723" name="Line 11"/>
          <p:cNvSpPr>
            <a:spLocks noChangeShapeType="1"/>
          </p:cNvSpPr>
          <p:nvPr/>
        </p:nvSpPr>
        <p:spPr bwMode="auto">
          <a:xfrm flipH="1">
            <a:off x="7620000" y="5257800"/>
            <a:ext cx="6096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724" name="Line 12"/>
          <p:cNvSpPr>
            <a:spLocks noChangeShapeType="1"/>
          </p:cNvSpPr>
          <p:nvPr/>
        </p:nvSpPr>
        <p:spPr bwMode="auto">
          <a:xfrm rot="4340672" flipH="1">
            <a:off x="8153400" y="5867400"/>
            <a:ext cx="6096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725" name="Text Box 13"/>
          <p:cNvSpPr txBox="1">
            <a:spLocks noChangeArrowheads="1"/>
          </p:cNvSpPr>
          <p:nvPr/>
        </p:nvSpPr>
        <p:spPr bwMode="auto">
          <a:xfrm>
            <a:off x="7696200" y="1552575"/>
            <a:ext cx="144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imes" charset="0"/>
                <a:cs typeface="Times New Roman" pitchFamily="18" charset="0"/>
              </a:rPr>
              <a:t>(Optional) for one WMO#</a:t>
            </a:r>
          </a:p>
        </p:txBody>
      </p:sp>
      <p:pic>
        <p:nvPicPr>
          <p:cNvPr id="115726" name="Picture 14"/>
          <p:cNvPicPr>
            <a:picLocks noChangeAspect="1" noChangeArrowheads="1"/>
          </p:cNvPicPr>
          <p:nvPr/>
        </p:nvPicPr>
        <p:blipFill>
          <a:blip r:embed="rId5" cstate="print"/>
          <a:srcRect l="29314" t="23763" r="61591" b="65149"/>
          <a:stretch>
            <a:fillRect/>
          </a:stretch>
        </p:blipFill>
        <p:spPr bwMode="auto">
          <a:xfrm>
            <a:off x="4648200" y="1600200"/>
            <a:ext cx="1123950" cy="9985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5727" name="Text Box 15"/>
          <p:cNvSpPr txBox="1">
            <a:spLocks noChangeArrowheads="1"/>
          </p:cNvSpPr>
          <p:nvPr/>
        </p:nvSpPr>
        <p:spPr bwMode="auto">
          <a:xfrm>
            <a:off x="8153400" y="3733800"/>
            <a:ext cx="99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Times" charset="0"/>
                <a:cs typeface="Times New Roman" pitchFamily="18" charset="0"/>
              </a:rPr>
              <a:t>Select region</a:t>
            </a:r>
          </a:p>
        </p:txBody>
      </p:sp>
      <p:sp>
        <p:nvSpPr>
          <p:cNvPr id="115728" name="Text Box 16"/>
          <p:cNvSpPr txBox="1">
            <a:spLocks noChangeArrowheads="1"/>
          </p:cNvSpPr>
          <p:nvPr/>
        </p:nvSpPr>
        <p:spPr bwMode="auto">
          <a:xfrm>
            <a:off x="8229600" y="5249863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115729" name="Picture 1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6" cstate="print"/>
          <a:srcRect l="67873" t="73061" r="26263" b="20343"/>
          <a:stretch>
            <a:fillRect/>
          </a:stretch>
        </p:blipFill>
        <p:spPr>
          <a:xfrm>
            <a:off x="8153400" y="5029200"/>
            <a:ext cx="990600" cy="685800"/>
          </a:xfrm>
          <a:noFill/>
          <a:ln/>
        </p:spPr>
      </p:pic>
      <p:pic>
        <p:nvPicPr>
          <p:cNvPr id="115730" name="Picture 18"/>
          <p:cNvPicPr>
            <a:picLocks noChangeAspect="1" noChangeArrowheads="1"/>
          </p:cNvPicPr>
          <p:nvPr/>
        </p:nvPicPr>
        <p:blipFill>
          <a:blip r:embed="rId6" cstate="print"/>
          <a:srcRect l="68324" t="70860" r="26263" b="26941"/>
          <a:stretch>
            <a:fillRect/>
          </a:stretch>
        </p:blipFill>
        <p:spPr bwMode="auto">
          <a:xfrm>
            <a:off x="6705600" y="5791200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2" name="Group 2"/>
          <p:cNvGrpSpPr>
            <a:grpSpLocks/>
          </p:cNvGrpSpPr>
          <p:nvPr/>
        </p:nvGrpSpPr>
        <p:grpSpPr bwMode="auto">
          <a:xfrm>
            <a:off x="2438400" y="685800"/>
            <a:ext cx="6096000" cy="1901825"/>
            <a:chOff x="1536" y="432"/>
            <a:chExt cx="3840" cy="1198"/>
          </a:xfrm>
        </p:grpSpPr>
        <p:pic>
          <p:nvPicPr>
            <p:cNvPr id="11776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b="49284"/>
            <a:stretch>
              <a:fillRect/>
            </a:stretch>
          </p:blipFill>
          <p:spPr bwMode="auto">
            <a:xfrm>
              <a:off x="1536" y="432"/>
              <a:ext cx="3840" cy="1198"/>
            </a:xfrm>
            <a:prstGeom prst="rect">
              <a:avLst/>
            </a:prstGeom>
          </p:spPr>
        </p:pic>
        <p:sp>
          <p:nvSpPr>
            <p:cNvPr id="117764" name="Text Box 4"/>
            <p:cNvSpPr txBox="1">
              <a:spLocks noChangeArrowheads="1"/>
            </p:cNvSpPr>
            <p:nvPr/>
          </p:nvSpPr>
          <p:spPr bwMode="auto">
            <a:xfrm>
              <a:off x="1632" y="1104"/>
              <a:ext cx="1488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0000FF"/>
                  </a:solidFill>
                  <a:latin typeface="Times" charset="0"/>
                  <a:cs typeface="Times New Roman" pitchFamily="18" charset="0"/>
                </a:rPr>
                <a:t>Retrieve Buoy ASCII Data</a:t>
              </a:r>
            </a:p>
          </p:txBody>
        </p:sp>
      </p:grpSp>
      <p:sp>
        <p:nvSpPr>
          <p:cNvPr id="117765" name="Line 5"/>
          <p:cNvSpPr>
            <a:spLocks noChangeShapeType="1"/>
          </p:cNvSpPr>
          <p:nvPr/>
        </p:nvSpPr>
        <p:spPr bwMode="auto">
          <a:xfrm flipH="1">
            <a:off x="3581400" y="1524000"/>
            <a:ext cx="4572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17766" name="Group 6"/>
          <p:cNvGrpSpPr>
            <a:grpSpLocks/>
          </p:cNvGrpSpPr>
          <p:nvPr/>
        </p:nvGrpSpPr>
        <p:grpSpPr bwMode="auto">
          <a:xfrm>
            <a:off x="2057400" y="2438400"/>
            <a:ext cx="6705600" cy="3914775"/>
            <a:chOff x="432" y="1758"/>
            <a:chExt cx="3936" cy="2466"/>
          </a:xfrm>
        </p:grpSpPr>
        <p:pic>
          <p:nvPicPr>
            <p:cNvPr id="117767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t="11928" r="52635" b="60239"/>
            <a:stretch>
              <a:fillRect/>
            </a:stretch>
          </p:blipFill>
          <p:spPr bwMode="auto">
            <a:xfrm>
              <a:off x="432" y="2544"/>
              <a:ext cx="3936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7768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 r="43971" b="83659"/>
            <a:stretch>
              <a:fillRect/>
            </a:stretch>
          </p:blipFill>
          <p:spPr bwMode="auto">
            <a:xfrm>
              <a:off x="432" y="1758"/>
              <a:ext cx="3936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3657600" y="0"/>
            <a:ext cx="198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Comic Sans MS" pitchFamily="66" charset="0"/>
                <a:cs typeface="Times New Roman" pitchFamily="18" charset="0"/>
              </a:rPr>
              <a:t>Results</a:t>
            </a:r>
          </a:p>
        </p:txBody>
      </p:sp>
      <p:pic>
        <p:nvPicPr>
          <p:cNvPr id="117770" name="Picture 10"/>
          <p:cNvPicPr>
            <a:picLocks noChangeAspect="1" noChangeArrowheads="1"/>
          </p:cNvPicPr>
          <p:nvPr/>
        </p:nvPicPr>
        <p:blipFill>
          <a:blip r:embed="rId6" cstate="print"/>
          <a:srcRect l="630" r="86768" b="61829"/>
          <a:stretch>
            <a:fillRect/>
          </a:stretch>
        </p:blipFill>
        <p:spPr bwMode="auto">
          <a:xfrm>
            <a:off x="76200" y="3124200"/>
            <a:ext cx="1524000" cy="3352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</p:pic>
      <p:sp>
        <p:nvSpPr>
          <p:cNvPr id="117771" name="Line 11"/>
          <p:cNvSpPr>
            <a:spLocks noChangeShapeType="1"/>
          </p:cNvSpPr>
          <p:nvPr/>
        </p:nvSpPr>
        <p:spPr bwMode="auto">
          <a:xfrm flipH="1">
            <a:off x="1600200" y="2847975"/>
            <a:ext cx="457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7772" name="Text Box 12"/>
          <p:cNvSpPr txBox="1">
            <a:spLocks noChangeArrowheads="1"/>
          </p:cNvSpPr>
          <p:nvPr/>
        </p:nvSpPr>
        <p:spPr bwMode="auto">
          <a:xfrm>
            <a:off x="685800" y="2771775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Times" charset="0"/>
                <a:cs typeface="Times New Roman" pitchFamily="18" charset="0"/>
              </a:rPr>
              <a:t>Save file</a:t>
            </a:r>
            <a:r>
              <a:rPr lang="en-US" sz="1400">
                <a:latin typeface="Arial Narrow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 animBg="1"/>
      <p:bldP spid="117769" grpId="0" autoUpdateAnimBg="0"/>
      <p:bldP spid="117771" grpId="0" animBg="1"/>
      <p:bldP spid="11777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391400" cy="685800"/>
          </a:xfrm>
          <a:solidFill>
            <a:schemeClr val="accent2"/>
          </a:solidFill>
          <a:ln w="28575">
            <a:solidFill>
              <a:srgbClr val="FFFF00"/>
            </a:solidFill>
          </a:ln>
        </p:spPr>
        <p:txBody>
          <a:bodyPr/>
          <a:lstStyle/>
          <a:p>
            <a:r>
              <a:rPr lang="en-US" b="1">
                <a:solidFill>
                  <a:srgbClr val="FFFF00"/>
                </a:solidFill>
                <a:latin typeface="Times" charset="0"/>
              </a:rPr>
              <a:t>How To Access Drifter Data</a:t>
            </a: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2362200" y="6858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mic Sans MS" pitchFamily="66" charset="0"/>
                <a:cs typeface="Times New Roman" pitchFamily="18" charset="0"/>
              </a:rPr>
              <a:t>Interpolated Historical Metadata</a:t>
            </a:r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3" cstate="print"/>
          <a:srcRect t="12547" r="84312" b="27129"/>
          <a:stretch>
            <a:fillRect/>
          </a:stretch>
        </p:blipFill>
        <p:spPr bwMode="auto">
          <a:xfrm>
            <a:off x="0" y="914400"/>
            <a:ext cx="1828800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1371600" y="990600"/>
            <a:ext cx="716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Arial Narrow" pitchFamily="34" charset="0"/>
                <a:cs typeface="Times New Roman" pitchFamily="18" charset="0"/>
              </a:rPr>
              <a:t>http://www.aoml.noaa.gov/phod/dac/dacdata.html</a:t>
            </a:r>
          </a:p>
        </p:txBody>
      </p:sp>
      <p:sp>
        <p:nvSpPr>
          <p:cNvPr id="119814" name="Line 6"/>
          <p:cNvSpPr>
            <a:spLocks noChangeShapeType="1"/>
          </p:cNvSpPr>
          <p:nvPr/>
        </p:nvSpPr>
        <p:spPr bwMode="auto">
          <a:xfrm rot="18087372" flipH="1">
            <a:off x="1334294" y="2704306"/>
            <a:ext cx="685800" cy="15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19815" name="Group 7"/>
          <p:cNvGrpSpPr>
            <a:grpSpLocks/>
          </p:cNvGrpSpPr>
          <p:nvPr/>
        </p:nvGrpSpPr>
        <p:grpSpPr bwMode="auto">
          <a:xfrm>
            <a:off x="1981200" y="1905000"/>
            <a:ext cx="1909763" cy="4114800"/>
            <a:chOff x="1248" y="1200"/>
            <a:chExt cx="1203" cy="2592"/>
          </a:xfrm>
        </p:grpSpPr>
        <p:pic>
          <p:nvPicPr>
            <p:cNvPr id="119816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 t="39964" r="74458" b="6989"/>
            <a:stretch>
              <a:fillRect/>
            </a:stretch>
          </p:blipFill>
          <p:spPr bwMode="auto">
            <a:xfrm>
              <a:off x="1248" y="1200"/>
              <a:ext cx="1203" cy="1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9817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 t="61470" r="75478" b="9857"/>
            <a:stretch>
              <a:fillRect/>
            </a:stretch>
          </p:blipFill>
          <p:spPr bwMode="auto">
            <a:xfrm>
              <a:off x="1248" y="2832"/>
              <a:ext cx="1155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9818" name="Group 10"/>
          <p:cNvGrpSpPr>
            <a:grpSpLocks/>
          </p:cNvGrpSpPr>
          <p:nvPr/>
        </p:nvGrpSpPr>
        <p:grpSpPr bwMode="auto">
          <a:xfrm>
            <a:off x="3886200" y="1524000"/>
            <a:ext cx="5257800" cy="5181600"/>
            <a:chOff x="2400" y="960"/>
            <a:chExt cx="3312" cy="3264"/>
          </a:xfrm>
        </p:grpSpPr>
        <p:pic>
          <p:nvPicPr>
            <p:cNvPr id="119819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 l="23372" t="24118" r="3299" b="8090"/>
            <a:stretch>
              <a:fillRect/>
            </a:stretch>
          </p:blipFill>
          <p:spPr bwMode="auto">
            <a:xfrm>
              <a:off x="2688" y="960"/>
              <a:ext cx="2544" cy="1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9820" name="Picture 12"/>
            <p:cNvPicPr>
              <a:picLocks noChangeAspect="1" noChangeArrowheads="1"/>
            </p:cNvPicPr>
            <p:nvPr/>
          </p:nvPicPr>
          <p:blipFill>
            <a:blip r:embed="rId7" cstate="print"/>
            <a:srcRect l="25604" t="34341" r="4257" b="18683"/>
            <a:stretch>
              <a:fillRect/>
            </a:stretch>
          </p:blipFill>
          <p:spPr bwMode="auto">
            <a:xfrm>
              <a:off x="2400" y="2640"/>
              <a:ext cx="3312" cy="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9821" name="Line 13"/>
          <p:cNvSpPr>
            <a:spLocks noChangeShapeType="1"/>
          </p:cNvSpPr>
          <p:nvPr/>
        </p:nvSpPr>
        <p:spPr bwMode="auto">
          <a:xfrm rot="33246" flipH="1">
            <a:off x="2971800" y="3498850"/>
            <a:ext cx="685800" cy="15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822" name="Line 14"/>
          <p:cNvSpPr>
            <a:spLocks noChangeShapeType="1"/>
          </p:cNvSpPr>
          <p:nvPr/>
        </p:nvSpPr>
        <p:spPr bwMode="auto">
          <a:xfrm rot="21582285" flipH="1">
            <a:off x="6858000" y="6456363"/>
            <a:ext cx="685800" cy="15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animBg="1" autoUpdateAnimBg="0"/>
      <p:bldP spid="119811" grpId="0" autoUpdateAnimBg="0"/>
      <p:bldP spid="119813" grpId="0" autoUpdateAnimBg="0"/>
      <p:bldP spid="119814" grpId="0" animBg="1"/>
      <p:bldP spid="119821" grpId="0" animBg="1"/>
      <p:bldP spid="1198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086600" cy="533400"/>
          </a:xfrm>
          <a:solidFill>
            <a:schemeClr val="accent2"/>
          </a:solidFill>
          <a:ln w="28575">
            <a:solidFill>
              <a:srgbClr val="FFFF00"/>
            </a:solidFill>
          </a:ln>
        </p:spPr>
        <p:txBody>
          <a:bodyPr/>
          <a:lstStyle/>
          <a:p>
            <a:r>
              <a:rPr lang="en-US" b="1">
                <a:solidFill>
                  <a:srgbClr val="FFFF00"/>
                </a:solidFill>
                <a:latin typeface="Times" charset="0"/>
              </a:rPr>
              <a:t>How To Access Drifter Data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2514600" y="6858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mic Sans MS" pitchFamily="66" charset="0"/>
                <a:cs typeface="Times New Roman" pitchFamily="18" charset="0"/>
              </a:rPr>
              <a:t>Interpolated Historical Data</a:t>
            </a:r>
          </a:p>
        </p:txBody>
      </p:sp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3" cstate="print"/>
          <a:srcRect t="12547" r="84312" b="27129"/>
          <a:stretch>
            <a:fillRect/>
          </a:stretch>
        </p:blipFill>
        <p:spPr bwMode="auto">
          <a:xfrm>
            <a:off x="0" y="914400"/>
            <a:ext cx="1828800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1371600" y="990600"/>
            <a:ext cx="716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Arial Narrow" pitchFamily="34" charset="0"/>
                <a:cs typeface="Times New Roman" pitchFamily="18" charset="0"/>
              </a:rPr>
              <a:t>http://www.aoml.noaa.gov/phod/dac/dacdata.html</a:t>
            </a:r>
          </a:p>
        </p:txBody>
      </p:sp>
      <p:sp>
        <p:nvSpPr>
          <p:cNvPr id="121862" name="Line 6"/>
          <p:cNvSpPr>
            <a:spLocks noChangeShapeType="1"/>
          </p:cNvSpPr>
          <p:nvPr/>
        </p:nvSpPr>
        <p:spPr bwMode="auto">
          <a:xfrm rot="18087372" flipH="1">
            <a:off x="1334294" y="2704306"/>
            <a:ext cx="685800" cy="15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21863" name="Group 7"/>
          <p:cNvGrpSpPr>
            <a:grpSpLocks/>
          </p:cNvGrpSpPr>
          <p:nvPr/>
        </p:nvGrpSpPr>
        <p:grpSpPr bwMode="auto">
          <a:xfrm>
            <a:off x="1981200" y="1905000"/>
            <a:ext cx="1909763" cy="4114800"/>
            <a:chOff x="1248" y="1200"/>
            <a:chExt cx="1203" cy="2592"/>
          </a:xfrm>
        </p:grpSpPr>
        <p:pic>
          <p:nvPicPr>
            <p:cNvPr id="121864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 t="39964" r="74458" b="6989"/>
            <a:stretch>
              <a:fillRect/>
            </a:stretch>
          </p:blipFill>
          <p:spPr bwMode="auto">
            <a:xfrm>
              <a:off x="1248" y="1200"/>
              <a:ext cx="1203" cy="1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1865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 t="61470" r="75478" b="9857"/>
            <a:stretch>
              <a:fillRect/>
            </a:stretch>
          </p:blipFill>
          <p:spPr bwMode="auto">
            <a:xfrm>
              <a:off x="1248" y="2832"/>
              <a:ext cx="1155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1866" name="Line 10"/>
          <p:cNvSpPr>
            <a:spLocks noChangeShapeType="1"/>
          </p:cNvSpPr>
          <p:nvPr/>
        </p:nvSpPr>
        <p:spPr bwMode="auto">
          <a:xfrm rot="31831" flipH="1">
            <a:off x="3124200" y="4343400"/>
            <a:ext cx="685800" cy="15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21867" name="Group 11"/>
          <p:cNvGrpSpPr>
            <a:grpSpLocks/>
          </p:cNvGrpSpPr>
          <p:nvPr/>
        </p:nvGrpSpPr>
        <p:grpSpPr bwMode="auto">
          <a:xfrm>
            <a:off x="3886200" y="1447800"/>
            <a:ext cx="5181600" cy="5029200"/>
            <a:chOff x="2448" y="912"/>
            <a:chExt cx="3264" cy="3168"/>
          </a:xfrm>
        </p:grpSpPr>
        <p:pic>
          <p:nvPicPr>
            <p:cNvPr id="121868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 l="23372" t="24118" r="3299" b="8090"/>
            <a:stretch>
              <a:fillRect/>
            </a:stretch>
          </p:blipFill>
          <p:spPr bwMode="auto">
            <a:xfrm>
              <a:off x="2880" y="912"/>
              <a:ext cx="2544" cy="1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1869" name="Picture 13"/>
            <p:cNvPicPr>
              <a:picLocks noChangeAspect="1" noChangeArrowheads="1"/>
            </p:cNvPicPr>
            <p:nvPr/>
          </p:nvPicPr>
          <p:blipFill>
            <a:blip r:embed="rId7" cstate="print"/>
            <a:srcRect l="28680" t="32733" r="2284" b="19785"/>
            <a:stretch>
              <a:fillRect/>
            </a:stretch>
          </p:blipFill>
          <p:spPr bwMode="auto">
            <a:xfrm>
              <a:off x="2448" y="2496"/>
              <a:ext cx="3264" cy="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1870" name="Line 14"/>
          <p:cNvSpPr>
            <a:spLocks noChangeShapeType="1"/>
          </p:cNvSpPr>
          <p:nvPr/>
        </p:nvSpPr>
        <p:spPr bwMode="auto">
          <a:xfrm rot="31831" flipH="1">
            <a:off x="6858000" y="6323013"/>
            <a:ext cx="685800" cy="15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animBg="1" autoUpdateAnimBg="0"/>
      <p:bldP spid="121859" grpId="0" autoUpdateAnimBg="0"/>
      <p:bldP spid="121861" grpId="0" autoUpdateAnimBg="0"/>
      <p:bldP spid="121862" grpId="0" animBg="1"/>
      <p:bldP spid="121866" grpId="0" animBg="1"/>
      <p:bldP spid="12187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76200" y="1066800"/>
            <a:ext cx="91440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latin typeface="Times" charset="0"/>
                <a:cs typeface="Times New Roman" pitchFamily="18" charset="0"/>
              </a:rPr>
              <a:t>To download the data files(s) proceed as follows: By clicking on the following hyper-link(s) </a:t>
            </a:r>
          </a:p>
          <a:p>
            <a:endParaRPr lang="en-US" sz="2000" b="1">
              <a:latin typeface="Times" charset="0"/>
              <a:cs typeface="Times New Roman" pitchFamily="18" charset="0"/>
            </a:endParaRPr>
          </a:p>
          <a:p>
            <a:r>
              <a:rPr lang="en-US" sz="2000" b="1">
                <a:latin typeface="Times" charset="0"/>
                <a:cs typeface="Times New Roman" pitchFamily="18" charset="0"/>
              </a:rPr>
              <a:t>ftp://ftp.aoml.noaa.gov/od/pub/envids/metadata_gld.20070521_101943.zip ftp://ftp.aoml.noaa.gov/od/pub/envids/interpolated_gld.20070521_101943.zip </a:t>
            </a:r>
          </a:p>
          <a:p>
            <a:endParaRPr lang="en-US" sz="2000" b="1">
              <a:latin typeface="Times" charset="0"/>
              <a:cs typeface="Times New Roman" pitchFamily="18" charset="0"/>
            </a:endParaRPr>
          </a:p>
          <a:p>
            <a:r>
              <a:rPr lang="en-US" sz="2000" b="1">
                <a:latin typeface="Times" charset="0"/>
                <a:cs typeface="Times New Roman" pitchFamily="18" charset="0"/>
              </a:rPr>
              <a:t>Or By using the following ftp instructions :</a:t>
            </a:r>
          </a:p>
          <a:p>
            <a:endParaRPr lang="en-US" sz="2000" b="1">
              <a:latin typeface="Times" charset="0"/>
              <a:cs typeface="Times New Roman" pitchFamily="18" charset="0"/>
            </a:endParaRPr>
          </a:p>
          <a:p>
            <a:r>
              <a:rPr lang="en-US" sz="2000" b="1">
                <a:latin typeface="Times" charset="0"/>
                <a:cs typeface="Times New Roman" pitchFamily="18" charset="0"/>
              </a:rPr>
              <a:t>	1. ftp ftp.aoml.noaa.gov </a:t>
            </a:r>
          </a:p>
          <a:p>
            <a:r>
              <a:rPr lang="en-US" sz="2000" b="1">
                <a:latin typeface="Times" charset="0"/>
                <a:cs typeface="Times New Roman" pitchFamily="18" charset="0"/>
              </a:rPr>
              <a:t>	2. enter 'anonymous' for userid. </a:t>
            </a:r>
          </a:p>
          <a:p>
            <a:r>
              <a:rPr lang="en-US" sz="2000" b="1">
                <a:latin typeface="Times" charset="0"/>
                <a:cs typeface="Times New Roman" pitchFamily="18" charset="0"/>
              </a:rPr>
              <a:t>	3. enter your 'email address' for password. </a:t>
            </a:r>
          </a:p>
          <a:p>
            <a:r>
              <a:rPr lang="en-US" sz="2000" b="1">
                <a:latin typeface="Times" charset="0"/>
                <a:cs typeface="Times New Roman" pitchFamily="18" charset="0"/>
              </a:rPr>
              <a:t>	4. enter 'binary' to set the transfer type </a:t>
            </a:r>
          </a:p>
          <a:p>
            <a:r>
              <a:rPr lang="en-US" sz="2000" b="1">
                <a:latin typeface="Times" charset="0"/>
                <a:cs typeface="Times New Roman" pitchFamily="18" charset="0"/>
              </a:rPr>
              <a:t>	5. enter 'cd /od/pub/envids' </a:t>
            </a:r>
          </a:p>
          <a:p>
            <a:r>
              <a:rPr lang="en-US" sz="2000" b="1">
                <a:latin typeface="Times" charset="0"/>
                <a:cs typeface="Times New Roman" pitchFamily="18" charset="0"/>
              </a:rPr>
              <a:t>	6. enter 'get metadata_gld.20070521_101943.zip' </a:t>
            </a:r>
          </a:p>
          <a:p>
            <a:r>
              <a:rPr lang="en-US" sz="2000" b="1">
                <a:latin typeface="Times" charset="0"/>
                <a:cs typeface="Times New Roman" pitchFamily="18" charset="0"/>
              </a:rPr>
              <a:t>	7. enter 'get interpolated_gld.20070521_101943.zip' </a:t>
            </a:r>
          </a:p>
          <a:p>
            <a:r>
              <a:rPr lang="en-US" sz="2000" b="1">
                <a:latin typeface="Times" charset="0"/>
                <a:cs typeface="Times New Roman" pitchFamily="18" charset="0"/>
              </a:rPr>
              <a:t>	8. enter 'quit' to log off. NOTICE: files are removed 5 days after creation 	date. </a:t>
            </a: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1066800" y="228600"/>
            <a:ext cx="716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CC0000"/>
                </a:solidFill>
                <a:latin typeface="Comic Sans MS" pitchFamily="66" charset="0"/>
                <a:cs typeface="Times New Roman" pitchFamily="18" charset="0"/>
              </a:rPr>
              <a:t>E-mail Received To Retrieve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086600" cy="685800"/>
          </a:xfrm>
          <a:solidFill>
            <a:schemeClr val="accent2"/>
          </a:solidFill>
          <a:ln w="28575">
            <a:solidFill>
              <a:srgbClr val="FFFF00"/>
            </a:solidFill>
          </a:ln>
        </p:spPr>
        <p:txBody>
          <a:bodyPr/>
          <a:lstStyle/>
          <a:p>
            <a:r>
              <a:rPr lang="en-US" b="1">
                <a:solidFill>
                  <a:srgbClr val="FFFF00"/>
                </a:solidFill>
                <a:latin typeface="Times" charset="0"/>
              </a:rPr>
              <a:t>How To Access Drifter Data</a:t>
            </a: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1066800" y="685800"/>
            <a:ext cx="701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omic Sans MS" pitchFamily="66" charset="0"/>
                <a:cs typeface="Times New Roman" pitchFamily="18" charset="0"/>
              </a:rPr>
              <a:t>Details of all drifters in DAC database</a:t>
            </a:r>
          </a:p>
        </p:txBody>
      </p:sp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3" cstate="print"/>
          <a:srcRect t="12547" r="84312" b="27129"/>
          <a:stretch>
            <a:fillRect/>
          </a:stretch>
        </p:blipFill>
        <p:spPr bwMode="auto">
          <a:xfrm>
            <a:off x="0" y="1371600"/>
            <a:ext cx="1828800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5957" name="Line 5"/>
          <p:cNvSpPr>
            <a:spLocks noChangeShapeType="1"/>
          </p:cNvSpPr>
          <p:nvPr/>
        </p:nvSpPr>
        <p:spPr bwMode="auto">
          <a:xfrm rot="19435551" flipH="1">
            <a:off x="1524000" y="3810000"/>
            <a:ext cx="6858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25958" name="Picture 6"/>
          <p:cNvPicPr>
            <a:picLocks noChangeAspect="1" noChangeArrowheads="1"/>
          </p:cNvPicPr>
          <p:nvPr/>
        </p:nvPicPr>
        <p:blipFill>
          <a:blip r:embed="rId4" cstate="print"/>
          <a:srcRect t="26616" r="7207" b="5281"/>
          <a:stretch>
            <a:fillRect/>
          </a:stretch>
        </p:blipFill>
        <p:spPr bwMode="auto">
          <a:xfrm>
            <a:off x="1905000" y="2376488"/>
            <a:ext cx="7239000" cy="379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11430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" charset="0"/>
                <a:cs typeface="Times New Roman" pitchFamily="18" charset="0"/>
              </a:rPr>
              <a:t>http://www.aoml.noaa.gov/phod/dac/dacdata.html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 animBg="1" autoUpdateAnimBg="0"/>
      <p:bldP spid="125955" grpId="0" autoUpdateAnimBg="0"/>
      <p:bldP spid="125957" grpId="0" animBg="1"/>
      <p:bldP spid="125959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3" cstate="print"/>
          <a:srcRect l="20000" t="12952" r="20000" b="29905"/>
          <a:stretch>
            <a:fillRect/>
          </a:stretch>
        </p:blipFill>
        <p:spPr bwMode="auto">
          <a:xfrm>
            <a:off x="533400" y="1371600"/>
            <a:ext cx="512064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010400" cy="533400"/>
          </a:xfrm>
          <a:solidFill>
            <a:schemeClr val="accent2"/>
          </a:solidFill>
          <a:ln w="28575">
            <a:solidFill>
              <a:srgbClr val="0000FF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" charset="0"/>
              </a:rPr>
              <a:t>How To Access Drifter Data</a:t>
            </a: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1371600" y="5334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mic Sans MS" pitchFamily="66" charset="0"/>
                <a:cs typeface="Times New Roman" pitchFamily="18" charset="0"/>
              </a:rPr>
              <a:t>Using QC Tools to check sensors on GTS</a:t>
            </a: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1524000" y="838200"/>
            <a:ext cx="624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Times" charset="0"/>
                <a:cs typeface="Times New Roman" pitchFamily="18" charset="0"/>
              </a:rPr>
              <a:t>http://www.meteo.shom.fr/qctools</a:t>
            </a:r>
          </a:p>
        </p:txBody>
      </p:sp>
      <p:sp>
        <p:nvSpPr>
          <p:cNvPr id="128015" name="Line 15"/>
          <p:cNvSpPr>
            <a:spLocks noChangeShapeType="1"/>
          </p:cNvSpPr>
          <p:nvPr/>
        </p:nvSpPr>
        <p:spPr bwMode="auto">
          <a:xfrm flipH="1">
            <a:off x="4191000" y="2438400"/>
            <a:ext cx="457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54924" t="27238" r="34464" b="32167"/>
          <a:stretch>
            <a:fillRect/>
          </a:stretch>
        </p:blipFill>
        <p:spPr bwMode="auto">
          <a:xfrm>
            <a:off x="5791200" y="1371600"/>
            <a:ext cx="2287451" cy="546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13" name="Line 13"/>
          <p:cNvSpPr>
            <a:spLocks noChangeShapeType="1"/>
          </p:cNvSpPr>
          <p:nvPr/>
        </p:nvSpPr>
        <p:spPr bwMode="auto">
          <a:xfrm flipH="1">
            <a:off x="7848600" y="3200400"/>
            <a:ext cx="457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8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8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 animBg="1" autoUpdateAnimBg="0"/>
      <p:bldP spid="128003" grpId="0" autoUpdateAnimBg="0"/>
      <p:bldP spid="128004" grpId="0" autoUpdateAnimBg="0"/>
      <p:bldP spid="128015" grpId="0" animBg="1"/>
      <p:bldP spid="1280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762000" y="1524000"/>
            <a:ext cx="7772400" cy="3733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6600" b="1">
                <a:solidFill>
                  <a:schemeClr val="tx2"/>
                </a:solidFill>
              </a:rPr>
              <a:t>Importance of Metadata</a:t>
            </a:r>
          </a:p>
        </p:txBody>
      </p:sp>
      <p:sp>
        <p:nvSpPr>
          <p:cNvPr id="159747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18425" y="6194425"/>
            <a:ext cx="511175" cy="511175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Picture 2"/>
          <p:cNvPicPr>
            <a:picLocks noChangeAspect="1" noChangeArrowheads="1"/>
          </p:cNvPicPr>
          <p:nvPr/>
        </p:nvPicPr>
        <p:blipFill>
          <a:blip r:embed="rId3" cstate="print"/>
          <a:srcRect l="20000" t="12952" r="20000" b="20000"/>
          <a:stretch>
            <a:fillRect/>
          </a:stretch>
        </p:blipFill>
        <p:spPr bwMode="auto">
          <a:xfrm>
            <a:off x="2303318" y="1371600"/>
            <a:ext cx="676448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010400" cy="533400"/>
          </a:xfrm>
          <a:solidFill>
            <a:schemeClr val="accent2"/>
          </a:solidFill>
          <a:ln w="28575">
            <a:solidFill>
              <a:srgbClr val="FFFF00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" charset="0"/>
              </a:rPr>
              <a:t>How To Access </a:t>
            </a:r>
            <a:r>
              <a:rPr lang="en-US" b="1" dirty="0" smtClean="0">
                <a:solidFill>
                  <a:srgbClr val="FFFF00"/>
                </a:solidFill>
                <a:latin typeface="Times" charset="0"/>
              </a:rPr>
              <a:t>drifter </a:t>
            </a:r>
            <a:r>
              <a:rPr lang="en-US" b="1" dirty="0">
                <a:solidFill>
                  <a:srgbClr val="FFFF00"/>
                </a:solidFill>
                <a:latin typeface="Times" charset="0"/>
              </a:rPr>
              <a:t>Data</a:t>
            </a: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1371600" y="5334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Comic Sans MS" pitchFamily="66" charset="0"/>
                <a:cs typeface="Times New Roman" pitchFamily="18" charset="0"/>
              </a:rPr>
              <a:t>Using QC Tools to check sensors on GTS</a:t>
            </a: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1524000" y="838200"/>
            <a:ext cx="624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Times" charset="0"/>
                <a:cs typeface="Times New Roman" pitchFamily="18" charset="0"/>
              </a:rPr>
              <a:t>http://www.meteo.shom.fr/qctools</a:t>
            </a:r>
          </a:p>
        </p:txBody>
      </p:sp>
      <p:sp>
        <p:nvSpPr>
          <p:cNvPr id="128015" name="Line 15"/>
          <p:cNvSpPr>
            <a:spLocks noChangeShapeType="1"/>
          </p:cNvSpPr>
          <p:nvPr/>
        </p:nvSpPr>
        <p:spPr bwMode="auto">
          <a:xfrm flipH="1">
            <a:off x="5410200" y="3505200"/>
            <a:ext cx="6096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17" name="Line 17"/>
          <p:cNvSpPr>
            <a:spLocks noChangeShapeType="1"/>
          </p:cNvSpPr>
          <p:nvPr/>
        </p:nvSpPr>
        <p:spPr bwMode="auto">
          <a:xfrm flipH="1">
            <a:off x="5181600" y="2362200"/>
            <a:ext cx="457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257800" y="2743200"/>
            <a:ext cx="838200" cy="533400"/>
            <a:chOff x="4848" y="3072"/>
            <a:chExt cx="528" cy="336"/>
          </a:xfrm>
        </p:grpSpPr>
        <p:sp>
          <p:nvSpPr>
            <p:cNvPr id="128020" name="Line 20"/>
            <p:cNvSpPr>
              <a:spLocks noChangeShapeType="1"/>
            </p:cNvSpPr>
            <p:nvPr/>
          </p:nvSpPr>
          <p:spPr bwMode="auto">
            <a:xfrm flipH="1">
              <a:off x="4848" y="3072"/>
              <a:ext cx="288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8021" name="Text Box 21"/>
            <p:cNvSpPr txBox="1">
              <a:spLocks noChangeArrowheads="1"/>
            </p:cNvSpPr>
            <p:nvPr/>
          </p:nvSpPr>
          <p:spPr bwMode="auto">
            <a:xfrm>
              <a:off x="4944" y="312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or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7772400" y="2376487"/>
            <a:ext cx="1219200" cy="747713"/>
            <a:chOff x="4992" y="3360"/>
            <a:chExt cx="768" cy="471"/>
          </a:xfrm>
        </p:grpSpPr>
        <p:sp>
          <p:nvSpPr>
            <p:cNvPr id="128016" name="Line 16"/>
            <p:cNvSpPr>
              <a:spLocks noChangeShapeType="1"/>
            </p:cNvSpPr>
            <p:nvPr/>
          </p:nvSpPr>
          <p:spPr bwMode="auto">
            <a:xfrm flipH="1">
              <a:off x="5088" y="3360"/>
              <a:ext cx="288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8023" name="Text Box 23"/>
            <p:cNvSpPr txBox="1">
              <a:spLocks noChangeArrowheads="1"/>
            </p:cNvSpPr>
            <p:nvPr/>
          </p:nvSpPr>
          <p:spPr bwMode="auto">
            <a:xfrm>
              <a:off x="4992" y="3600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Select one</a:t>
              </a: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 l="54924" t="27238" r="34464" b="32167"/>
          <a:stretch>
            <a:fillRect/>
          </a:stretch>
        </p:blipFill>
        <p:spPr bwMode="auto">
          <a:xfrm>
            <a:off x="0" y="1389185"/>
            <a:ext cx="2287451" cy="546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Line 13"/>
          <p:cNvSpPr>
            <a:spLocks noChangeShapeType="1"/>
          </p:cNvSpPr>
          <p:nvPr/>
        </p:nvSpPr>
        <p:spPr bwMode="auto">
          <a:xfrm flipH="1">
            <a:off x="2057400" y="2913185"/>
            <a:ext cx="457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495800" y="2697480"/>
            <a:ext cx="6783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3200915</a:t>
            </a:r>
            <a:endParaRPr lang="en-US" sz="1100" dirty="0"/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 flipH="1">
            <a:off x="5715000" y="3048000"/>
            <a:ext cx="6096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9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28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8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 animBg="1" autoUpdateAnimBg="0"/>
      <p:bldP spid="128003" grpId="0" autoUpdateAnimBg="0"/>
      <p:bldP spid="128004" grpId="1"/>
      <p:bldP spid="128015" grpId="0" animBg="1"/>
      <p:bldP spid="128017" grpId="0" animBg="1"/>
      <p:bldP spid="19" grpId="0" animBg="1"/>
      <p:bldP spid="21" grpId="0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5" name="Picture 3"/>
          <p:cNvPicPr>
            <a:picLocks noChangeAspect="1" noChangeArrowheads="1"/>
          </p:cNvPicPr>
          <p:nvPr/>
        </p:nvPicPr>
        <p:blipFill>
          <a:blip r:embed="rId2" cstate="print"/>
          <a:srcRect l="952" t="14476" r="61428" b="58095"/>
          <a:stretch>
            <a:fillRect/>
          </a:stretch>
        </p:blipFill>
        <p:spPr bwMode="auto">
          <a:xfrm>
            <a:off x="0" y="762000"/>
            <a:ext cx="518371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5560"/>
            <a:ext cx="6324600" cy="650240"/>
          </a:xfrm>
          <a:solidFill>
            <a:schemeClr val="accent2"/>
          </a:solidFill>
          <a:ln w="28575">
            <a:solidFill>
              <a:srgbClr val="FFFF00"/>
            </a:solidFill>
          </a:ln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  <a:latin typeface="Times" charset="0"/>
              </a:rPr>
              <a:t>How To Access Drifter Data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648200" y="1371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" charset="0"/>
                <a:cs typeface="Times New Roman" pitchFamily="18" charset="0"/>
              </a:rPr>
              <a:t>Data Plot</a:t>
            </a:r>
          </a:p>
        </p:txBody>
      </p:sp>
      <p:pic>
        <p:nvPicPr>
          <p:cNvPr id="238596" name="Picture 4"/>
          <p:cNvPicPr>
            <a:picLocks noChangeAspect="1" noChangeArrowheads="1"/>
          </p:cNvPicPr>
          <p:nvPr/>
        </p:nvPicPr>
        <p:blipFill>
          <a:blip r:embed="rId3" cstate="print"/>
          <a:srcRect l="952" t="14476" r="61685" b="39810"/>
          <a:stretch>
            <a:fillRect/>
          </a:stretch>
        </p:blipFill>
        <p:spPr bwMode="auto">
          <a:xfrm>
            <a:off x="3505200" y="3124200"/>
            <a:ext cx="468337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47800" y="4495800"/>
            <a:ext cx="1981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  <a:latin typeface="Times" charset="0"/>
                <a:cs typeface="Times New Roman" pitchFamily="18" charset="0"/>
              </a:rPr>
              <a:t>Quality Control </a:t>
            </a:r>
            <a:r>
              <a:rPr lang="en-US" b="1" dirty="0">
                <a:solidFill>
                  <a:srgbClr val="FF0000"/>
                </a:solidFill>
                <a:latin typeface="Times" charset="0"/>
                <a:cs typeface="Times New Roman" pitchFamily="18" charset="0"/>
              </a:rPr>
              <a:t>Plot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752600" y="3671887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utoUpdateAnimBg="0"/>
      <p:bldP spid="10" grpId="0" autoUpdateAnimBg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838200"/>
          </a:xfrm>
          <a:solidFill>
            <a:schemeClr val="accent2"/>
          </a:solidFill>
          <a:ln w="28575">
            <a:solidFill>
              <a:srgbClr val="FFFF00"/>
            </a:solidFill>
          </a:ln>
        </p:spPr>
        <p:txBody>
          <a:bodyPr/>
          <a:lstStyle/>
          <a:p>
            <a:r>
              <a:rPr lang="en-US" b="1">
                <a:solidFill>
                  <a:srgbClr val="FFFF00"/>
                </a:solidFill>
                <a:latin typeface="Times" charset="0"/>
              </a:rPr>
              <a:t>How To Access Drifter Products</a:t>
            </a:r>
          </a:p>
        </p:txBody>
      </p:sp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3" cstate="print"/>
          <a:srcRect t="12547" r="84312" b="27129"/>
          <a:stretch>
            <a:fillRect/>
          </a:stretch>
        </p:blipFill>
        <p:spPr bwMode="auto">
          <a:xfrm>
            <a:off x="0" y="1371600"/>
            <a:ext cx="1828800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1143000" y="1233488"/>
            <a:ext cx="800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" charset="0"/>
                <a:cs typeface="Times New Roman" pitchFamily="18" charset="0"/>
              </a:rPr>
              <a:t>http://www.aoml.noaa.gov/phod/dac/dacdata.html</a:t>
            </a:r>
          </a:p>
        </p:txBody>
      </p:sp>
      <p:sp>
        <p:nvSpPr>
          <p:cNvPr id="132101" name="Line 5"/>
          <p:cNvSpPr>
            <a:spLocks noChangeShapeType="1"/>
          </p:cNvSpPr>
          <p:nvPr/>
        </p:nvSpPr>
        <p:spPr bwMode="auto">
          <a:xfrm rot="18361149" flipH="1">
            <a:off x="1105694" y="4533106"/>
            <a:ext cx="685800" cy="15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32102" name="Picture 6"/>
          <p:cNvPicPr>
            <a:picLocks noChangeAspect="1" noChangeArrowheads="1"/>
          </p:cNvPicPr>
          <p:nvPr/>
        </p:nvPicPr>
        <p:blipFill>
          <a:blip r:embed="rId4" cstate="print"/>
          <a:srcRect l="4558" t="33971" r="32198" b="16484"/>
          <a:stretch>
            <a:fillRect/>
          </a:stretch>
        </p:blipFill>
        <p:spPr bwMode="auto">
          <a:xfrm>
            <a:off x="1752600" y="1752600"/>
            <a:ext cx="411480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2103" name="Picture 7" descr="\\Phodnet\share\pazos\may07_globpop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828800"/>
            <a:ext cx="4419600" cy="2366963"/>
          </a:xfrm>
          <a:prstGeom prst="rect">
            <a:avLst/>
          </a:prstGeom>
          <a:noFill/>
        </p:spPr>
      </p:pic>
      <p:pic>
        <p:nvPicPr>
          <p:cNvPr id="132104" name="Picture 8"/>
          <p:cNvPicPr>
            <a:picLocks noChangeAspect="1" noChangeArrowheads="1"/>
          </p:cNvPicPr>
          <p:nvPr/>
        </p:nvPicPr>
        <p:blipFill>
          <a:blip r:embed="rId6" cstate="print"/>
          <a:srcRect l="3871" t="36885" r="50000" b="16484"/>
          <a:stretch>
            <a:fillRect/>
          </a:stretch>
        </p:blipFill>
        <p:spPr bwMode="auto">
          <a:xfrm>
            <a:off x="1717675" y="4419600"/>
            <a:ext cx="31591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2105" name="Picture 9" descr="\\Phodnet\share\pazos\may07_droguestatus.gif"/>
          <p:cNvPicPr>
            <a:picLocks noChangeAspect="1" noChangeArrowheads="1"/>
          </p:cNvPicPr>
          <p:nvPr/>
        </p:nvPicPr>
        <p:blipFill>
          <a:blip r:embed="rId7" cstate="print"/>
          <a:srcRect l="267" b="276"/>
          <a:stretch>
            <a:fillRect/>
          </a:stretch>
        </p:blipFill>
        <p:spPr bwMode="auto">
          <a:xfrm>
            <a:off x="4841875" y="4343400"/>
            <a:ext cx="4302125" cy="2303463"/>
          </a:xfrm>
          <a:prstGeom prst="rect">
            <a:avLst/>
          </a:prstGeom>
          <a:noFill/>
        </p:spPr>
      </p:pic>
      <p:sp>
        <p:nvSpPr>
          <p:cNvPr id="132106" name="Line 10"/>
          <p:cNvSpPr>
            <a:spLocks noChangeShapeType="1"/>
          </p:cNvSpPr>
          <p:nvPr/>
        </p:nvSpPr>
        <p:spPr bwMode="auto">
          <a:xfrm rot="18361149" flipH="1">
            <a:off x="4304507" y="3009106"/>
            <a:ext cx="685800" cy="15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107" name="Line 11"/>
          <p:cNvSpPr>
            <a:spLocks noChangeShapeType="1"/>
          </p:cNvSpPr>
          <p:nvPr/>
        </p:nvSpPr>
        <p:spPr bwMode="auto">
          <a:xfrm rot="18361149" flipH="1">
            <a:off x="4306094" y="6133306"/>
            <a:ext cx="685800" cy="15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nimBg="1" autoUpdateAnimBg="0"/>
      <p:bldP spid="132100" grpId="0" autoUpdateAnimBg="0"/>
      <p:bldP spid="132101" grpId="0" animBg="1"/>
      <p:bldP spid="132106" grpId="0" animBg="1"/>
      <p:bldP spid="13210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6" name="Group 2"/>
          <p:cNvGrpSpPr>
            <a:grpSpLocks/>
          </p:cNvGrpSpPr>
          <p:nvPr/>
        </p:nvGrpSpPr>
        <p:grpSpPr bwMode="auto">
          <a:xfrm>
            <a:off x="1828800" y="1974850"/>
            <a:ext cx="3352800" cy="3084513"/>
            <a:chOff x="1152" y="1244"/>
            <a:chExt cx="2112" cy="1943"/>
          </a:xfrm>
        </p:grpSpPr>
        <p:pic>
          <p:nvPicPr>
            <p:cNvPr id="13414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5917" t="25813" r="48000" b="15099"/>
            <a:stretch>
              <a:fillRect/>
            </a:stretch>
          </p:blipFill>
          <p:spPr bwMode="auto">
            <a:xfrm>
              <a:off x="1152" y="1244"/>
              <a:ext cx="2112" cy="1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4148" name="Text Box 4"/>
            <p:cNvSpPr txBox="1">
              <a:spLocks noChangeArrowheads="1"/>
            </p:cNvSpPr>
            <p:nvPr/>
          </p:nvSpPr>
          <p:spPr bwMode="auto">
            <a:xfrm>
              <a:off x="1440" y="2064"/>
              <a:ext cx="336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" pitchFamily="34" charset="0"/>
                  <a:cs typeface="Times New Roman" pitchFamily="18" charset="0"/>
                </a:rPr>
                <a:t>May</a:t>
              </a:r>
            </a:p>
          </p:txBody>
        </p:sp>
      </p:grpSp>
      <p:sp>
        <p:nvSpPr>
          <p:cNvPr id="134149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77200" cy="838200"/>
          </a:xfrm>
          <a:solidFill>
            <a:schemeClr val="accent2"/>
          </a:solidFill>
          <a:ln w="28575">
            <a:solidFill>
              <a:srgbClr val="FFFF00"/>
            </a:solidFill>
          </a:ln>
        </p:spPr>
        <p:txBody>
          <a:bodyPr/>
          <a:lstStyle/>
          <a:p>
            <a:r>
              <a:rPr lang="en-US" b="1">
                <a:solidFill>
                  <a:srgbClr val="FFFF00"/>
                </a:solidFill>
                <a:latin typeface="Times" charset="0"/>
              </a:rPr>
              <a:t>How To Access Drifter Products</a:t>
            </a:r>
          </a:p>
        </p:txBody>
      </p:sp>
      <p:pic>
        <p:nvPicPr>
          <p:cNvPr id="134150" name="Picture 6"/>
          <p:cNvPicPr>
            <a:picLocks noChangeAspect="1" noChangeArrowheads="1"/>
          </p:cNvPicPr>
          <p:nvPr/>
        </p:nvPicPr>
        <p:blipFill>
          <a:blip r:embed="rId4" cstate="print"/>
          <a:srcRect t="12547" r="84312" b="27129"/>
          <a:stretch>
            <a:fillRect/>
          </a:stretch>
        </p:blipFill>
        <p:spPr bwMode="auto">
          <a:xfrm>
            <a:off x="0" y="1371600"/>
            <a:ext cx="1828800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1143000" y="1233488"/>
            <a:ext cx="800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" charset="0"/>
                <a:cs typeface="Times New Roman" pitchFamily="18" charset="0"/>
              </a:rPr>
              <a:t>http://www.aoml.noaa.gov/phod/dac/dacdata.html</a:t>
            </a:r>
          </a:p>
        </p:txBody>
      </p:sp>
      <p:sp>
        <p:nvSpPr>
          <p:cNvPr id="134152" name="Line 8"/>
          <p:cNvSpPr>
            <a:spLocks noChangeShapeType="1"/>
          </p:cNvSpPr>
          <p:nvPr/>
        </p:nvSpPr>
        <p:spPr bwMode="auto">
          <a:xfrm rot="18361149" flipH="1">
            <a:off x="1105694" y="4533106"/>
            <a:ext cx="685800" cy="15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34153" name="Picture 9" descr="\\Phodnet\share\pazos\tsa_may07.gif"/>
          <p:cNvPicPr>
            <a:picLocks noChangeAspect="1" noChangeArrowheads="1"/>
          </p:cNvPicPr>
          <p:nvPr/>
        </p:nvPicPr>
        <p:blipFill>
          <a:blip r:embed="rId5" cstate="print"/>
          <a:srcRect l="2563" t="3384" r="10257" b="4677"/>
          <a:stretch>
            <a:fillRect/>
          </a:stretch>
        </p:blipFill>
        <p:spPr bwMode="auto">
          <a:xfrm>
            <a:off x="4572000" y="1828800"/>
            <a:ext cx="4572000" cy="4383088"/>
          </a:xfrm>
          <a:prstGeom prst="rect">
            <a:avLst/>
          </a:prstGeom>
          <a:noFill/>
        </p:spPr>
      </p:pic>
      <p:sp>
        <p:nvSpPr>
          <p:cNvPr id="134154" name="Line 10"/>
          <p:cNvSpPr>
            <a:spLocks noChangeShapeType="1"/>
          </p:cNvSpPr>
          <p:nvPr/>
        </p:nvSpPr>
        <p:spPr bwMode="auto">
          <a:xfrm rot="18361149" flipH="1">
            <a:off x="4306094" y="3999706"/>
            <a:ext cx="685800" cy="15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2" grpId="0" animBg="1"/>
      <p:bldP spid="13415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914400" y="1790700"/>
            <a:ext cx="7239000" cy="25527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6600" b="1">
                <a:solidFill>
                  <a:schemeClr val="tx2"/>
                </a:solidFill>
              </a:rPr>
              <a:t>GTS Distribution</a:t>
            </a:r>
          </a:p>
        </p:txBody>
      </p:sp>
      <p:sp>
        <p:nvSpPr>
          <p:cNvPr id="136195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192838"/>
            <a:ext cx="511175" cy="511175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1905000" y="0"/>
            <a:ext cx="5334000" cy="8382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FF00"/>
                </a:solidFill>
                <a:latin typeface="Times" charset="0"/>
              </a:rPr>
              <a:t>GTS Responsibilities</a:t>
            </a: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457200" y="1098550"/>
            <a:ext cx="83820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3600" b="1">
                <a:solidFill>
                  <a:srgbClr val="800000"/>
                </a:solidFill>
                <a:latin typeface="Times" charset="0"/>
              </a:rPr>
              <a:t> </a:t>
            </a:r>
            <a:r>
              <a:rPr lang="en-US" sz="3200" b="1">
                <a:solidFill>
                  <a:srgbClr val="800000"/>
                </a:solidFill>
                <a:latin typeface="Times" charset="0"/>
              </a:rPr>
              <a:t>Insertion and deletion of buoy data  onto the GTS</a:t>
            </a:r>
          </a:p>
          <a:p>
            <a:pPr>
              <a:buFontTx/>
              <a:buChar char="•"/>
            </a:pPr>
            <a:r>
              <a:rPr lang="en-US" sz="3200" b="1">
                <a:solidFill>
                  <a:srgbClr val="800000"/>
                </a:solidFill>
                <a:latin typeface="Times" charset="0"/>
              </a:rPr>
              <a:t> Follow up and make sure data distributed  through GTS goes out</a:t>
            </a:r>
          </a:p>
          <a:p>
            <a:pPr>
              <a:buFontTx/>
              <a:buChar char="•"/>
            </a:pPr>
            <a:r>
              <a:rPr lang="en-US" sz="3200" b="1">
                <a:solidFill>
                  <a:srgbClr val="800000"/>
                </a:solidFill>
                <a:latin typeface="Times" charset="0"/>
              </a:rPr>
              <a:t> Monitor accuracy of data on the GTS and take off from GTS if sensor reports bad data</a:t>
            </a:r>
          </a:p>
          <a:p>
            <a:pPr>
              <a:buFontTx/>
              <a:buChar char="•"/>
            </a:pPr>
            <a:r>
              <a:rPr lang="en-US" sz="3200" b="1">
                <a:solidFill>
                  <a:srgbClr val="800000"/>
                </a:solidFill>
                <a:latin typeface="Times" charset="0"/>
              </a:rPr>
              <a:t> Notify ARGOS after each database update of buoys that lost their drogues to be noted in the GTS message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 animBg="1" autoUpdateAnimBg="0"/>
      <p:bldP spid="138243" grpId="0" build="p" autoUpdateAnimBg="0" advAuto="100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3352800" y="0"/>
            <a:ext cx="2514600" cy="68580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Times" charset="0"/>
              </a:rPr>
              <a:t>Contacts</a:t>
            </a:r>
          </a:p>
        </p:txBody>
      </p:sp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838200" y="1192213"/>
            <a:ext cx="80010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Dr. Rick Lumpkin, Global Drifter Program Manager</a:t>
            </a:r>
            <a:r>
              <a:rPr lang="en-US" dirty="0"/>
              <a:t>           </a:t>
            </a:r>
            <a:r>
              <a:rPr lang="en-US" i="1" dirty="0"/>
              <a:t>e-mail: Rick.Lumpkin@noaa.gov</a:t>
            </a:r>
          </a:p>
          <a:p>
            <a:pPr>
              <a:spcBef>
                <a:spcPct val="50000"/>
              </a:spcBef>
            </a:pPr>
            <a:r>
              <a:rPr lang="en-US" b="1" dirty="0"/>
              <a:t>Mr. Shaun </a:t>
            </a:r>
            <a:r>
              <a:rPr lang="en-US" b="1" dirty="0" err="1"/>
              <a:t>Dolk</a:t>
            </a:r>
            <a:r>
              <a:rPr lang="en-US" b="1" dirty="0"/>
              <a:t>, Drifter Operation Center Manager</a:t>
            </a:r>
            <a:r>
              <a:rPr lang="en-US" dirty="0"/>
              <a:t>            </a:t>
            </a:r>
            <a:r>
              <a:rPr lang="en-US" i="1" dirty="0"/>
              <a:t>e-mail: Shaun.Dolk@noaa.gov</a:t>
            </a:r>
          </a:p>
          <a:p>
            <a:pPr>
              <a:spcBef>
                <a:spcPct val="50000"/>
              </a:spcBef>
            </a:pPr>
            <a:r>
              <a:rPr lang="en-US" b="1" dirty="0"/>
              <a:t>Mrs. Mayra Pazos, Drifter Data Assembly Center Manager</a:t>
            </a:r>
            <a:r>
              <a:rPr lang="en-US" dirty="0"/>
              <a:t>   </a:t>
            </a:r>
            <a:r>
              <a:rPr lang="en-US" i="1" dirty="0"/>
              <a:t>e-mail: </a:t>
            </a:r>
            <a:r>
              <a:rPr lang="en-US" i="1" dirty="0">
                <a:hlinkClick r:id="rId3"/>
              </a:rPr>
              <a:t>Mayra.Pazos@noaa.gov</a:t>
            </a:r>
            <a:endParaRPr lang="en-US" i="1" dirty="0"/>
          </a:p>
          <a:p>
            <a:pPr>
              <a:spcBef>
                <a:spcPct val="50000"/>
              </a:spcBef>
            </a:pPr>
            <a:r>
              <a:rPr lang="en-US" b="1" dirty="0" smtClean="0"/>
              <a:t>Mr</a:t>
            </a:r>
            <a:r>
              <a:rPr lang="en-US" b="1" dirty="0"/>
              <a:t>. Erik Valdes, Drifter DAC, Research Assistant</a:t>
            </a:r>
            <a:r>
              <a:rPr lang="en-US" dirty="0"/>
              <a:t>                    </a:t>
            </a:r>
            <a:r>
              <a:rPr lang="en-US" i="1" dirty="0"/>
              <a:t>e-mail: Erik.Valdes@noaa.gov</a:t>
            </a:r>
            <a:r>
              <a:rPr lang="en-US" dirty="0"/>
              <a:t>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 animBg="1" autoUpdateAnimBg="0"/>
      <p:bldP spid="176131" grpId="0" build="p" autoUpdateAnimBg="0" advAuto="100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072" y="1"/>
            <a:ext cx="8648714" cy="107721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" charset="0"/>
              </a:rPr>
              <a:t>Training CD on the web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" charset="0"/>
              </a:rPr>
              <a:t>www.aoml.noaa.gov/phod/dac/dacdata.php</a:t>
            </a:r>
            <a:endParaRPr lang="en-US" sz="3200" b="1" dirty="0">
              <a:solidFill>
                <a:srgbClr val="FFFF00"/>
              </a:solidFill>
              <a:latin typeface="Times" charset="0"/>
            </a:endParaRPr>
          </a:p>
        </p:txBody>
      </p:sp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2" cstate="print"/>
          <a:srcRect l="20000" t="13429" r="20952" b="2762"/>
          <a:stretch>
            <a:fillRect/>
          </a:stretch>
        </p:blipFill>
        <p:spPr bwMode="auto">
          <a:xfrm>
            <a:off x="152400" y="1066800"/>
            <a:ext cx="541158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47" name="Picture 3"/>
          <p:cNvPicPr>
            <a:picLocks noChangeAspect="1" noChangeArrowheads="1"/>
          </p:cNvPicPr>
          <p:nvPr/>
        </p:nvPicPr>
        <p:blipFill>
          <a:blip r:embed="rId3" cstate="print"/>
          <a:srcRect l="35714" t="57905" r="21429" b="14667"/>
          <a:stretch>
            <a:fillRect/>
          </a:stretch>
        </p:blipFill>
        <p:spPr bwMode="auto">
          <a:xfrm>
            <a:off x="1295400" y="4785360"/>
            <a:ext cx="5181600" cy="207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 rot="18361149" flipH="1" flipV="1">
            <a:off x="4824618" y="4845901"/>
            <a:ext cx="639047" cy="19326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C:\My Documents\MAYRA\PRESENTATIONS\for065_all.jpg"/>
          <p:cNvPicPr>
            <a:picLocks noChangeAspect="1" noChangeArrowheads="1"/>
          </p:cNvPicPr>
          <p:nvPr/>
        </p:nvPicPr>
        <p:blipFill>
          <a:blip r:embed="rId3" cstate="print"/>
          <a:srcRect l="16985" r="22064"/>
          <a:stretch>
            <a:fillRect/>
          </a:stretch>
        </p:blipFill>
        <p:spPr bwMode="auto">
          <a:xfrm>
            <a:off x="152400" y="1371600"/>
            <a:ext cx="4381500" cy="4495800"/>
          </a:xfrm>
          <a:prstGeom prst="rect">
            <a:avLst/>
          </a:prstGeom>
          <a:noFill/>
        </p:spPr>
      </p:pic>
      <p:sp>
        <p:nvSpPr>
          <p:cNvPr id="154627" name="WordArt 3"/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8458200" cy="1219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5400" b="1" i="1" kern="10" normalizeH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Drifter  Tracks</a:t>
            </a:r>
          </a:p>
        </p:txBody>
      </p:sp>
      <p:sp>
        <p:nvSpPr>
          <p:cNvPr id="154628" name="WordArt 4"/>
          <p:cNvSpPr>
            <a:spLocks noChangeArrowheads="1" noChangeShapeType="1" noTextEdit="1"/>
          </p:cNvSpPr>
          <p:nvPr/>
        </p:nvSpPr>
        <p:spPr bwMode="auto">
          <a:xfrm>
            <a:off x="3381375" y="5638800"/>
            <a:ext cx="3171825" cy="10287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48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Thank You!</a:t>
            </a:r>
          </a:p>
        </p:txBody>
      </p:sp>
      <p:pic>
        <p:nvPicPr>
          <p:cNvPr id="154629" name="Picture 5" descr="C:\Documents and Settings\pazos\My Documents\Presentations\DBCP_training\atlantic.jpg"/>
          <p:cNvPicPr>
            <a:picLocks noChangeAspect="1" noChangeArrowheads="1"/>
          </p:cNvPicPr>
          <p:nvPr/>
        </p:nvPicPr>
        <p:blipFill>
          <a:blip r:embed="rId4" cstate="print"/>
          <a:srcRect l="13240" t="3976" r="19044" b="3976"/>
          <a:stretch>
            <a:fillRect/>
          </a:stretch>
        </p:blipFill>
        <p:spPr bwMode="auto">
          <a:xfrm>
            <a:off x="4572000" y="1497013"/>
            <a:ext cx="4419600" cy="4294187"/>
          </a:xfrm>
          <a:prstGeom prst="rect">
            <a:avLst/>
          </a:prstGeom>
          <a:noFill/>
        </p:spPr>
      </p:pic>
      <p:sp>
        <p:nvSpPr>
          <p:cNvPr id="154630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18425" y="6192838"/>
            <a:ext cx="511175" cy="511175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animBg="1"/>
      <p:bldP spid="15462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3684588" y="44450"/>
            <a:ext cx="1774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Contents</a:t>
            </a: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1352550" y="533400"/>
            <a:ext cx="7105650" cy="614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1800">
                <a:hlinkClick r:id="rId3" action="ppaction://hlinksldjump" tooltip="Global Drifter Program Overview"/>
              </a:rPr>
              <a:t>Global Drifter Program Overview</a:t>
            </a:r>
            <a:endParaRPr lang="en-US" sz="1800"/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1800">
                <a:hlinkClick r:id="rId4" action="ppaction://hlinksldjump"/>
              </a:rPr>
              <a:t>What Is A Drifter?</a:t>
            </a:r>
            <a:endParaRPr lang="en-US" sz="1800"/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1800">
                <a:hlinkClick r:id="rId5" action="ppaction://hlinksldjump"/>
              </a:rPr>
              <a:t>Things You Need To Know Before Deploying A Drifter</a:t>
            </a:r>
            <a:endParaRPr lang="en-US" sz="1800"/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1800">
                <a:hlinkClick r:id="rId6" action="ppaction://hlinksldjump"/>
              </a:rPr>
              <a:t>How To Deploy A Drifter?</a:t>
            </a:r>
            <a:endParaRPr lang="en-US" sz="1800"/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1800">
                <a:hlinkClick r:id="rId7" action="ppaction://hlinksldjump"/>
              </a:rPr>
              <a:t>Deployment Instructions (English, French, Korean and Portuguese)</a:t>
            </a:r>
            <a:endParaRPr lang="en-US" sz="1800"/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1800">
                <a:hlinkClick r:id="rId8" action="ppaction://hlinksldjump"/>
              </a:rPr>
              <a:t>Other Types of Deployments</a:t>
            </a:r>
            <a:endParaRPr lang="en-US" sz="1800"/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1800">
                <a:hlinkClick r:id="rId9" action="ppaction://hlinksldjump"/>
              </a:rPr>
              <a:t>How To Obtain Deployment Information On The Web</a:t>
            </a:r>
            <a:endParaRPr lang="en-US" sz="1800"/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1800">
                <a:hlinkClick r:id="rId10" action="ppaction://hlinksldjump"/>
              </a:rPr>
              <a:t>Some Drifter Facts</a:t>
            </a:r>
            <a:endParaRPr lang="en-US" sz="1800"/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1800">
                <a:hlinkClick r:id="rId11" action="ppaction://hlinksldjump"/>
              </a:rPr>
              <a:t>Partners</a:t>
            </a:r>
            <a:endParaRPr lang="en-US" sz="1800"/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1800">
                <a:hlinkClick r:id="rId3" action="ppaction://hlinksldjump"/>
              </a:rPr>
              <a:t>Quality Control Procedures, Practical Implementation At The DAC</a:t>
            </a:r>
            <a:endParaRPr lang="en-US" sz="1800"/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1800">
                <a:hlinkClick r:id="rId12" action="ppaction://hlinksldjump"/>
              </a:rPr>
              <a:t>Importance Of Metadata</a:t>
            </a:r>
            <a:endParaRPr lang="en-US" sz="1800"/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1800">
                <a:hlinkClick r:id="rId13" action="ppaction://hlinksldjump"/>
              </a:rPr>
              <a:t>Delayed Mode Quality Control Procedures</a:t>
            </a:r>
            <a:endParaRPr lang="en-US" sz="1800"/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1800">
                <a:hlinkClick r:id="rId14" action="ppaction://hlinksldjump"/>
              </a:rPr>
              <a:t>Web Access To Data and Products</a:t>
            </a:r>
            <a:endParaRPr lang="en-US" sz="1800"/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1800">
                <a:hlinkClick r:id="rId15" action="ppaction://hlinksldjump"/>
              </a:rPr>
              <a:t>GTS Distribution</a:t>
            </a:r>
            <a:endParaRPr lang="en-US" sz="1800"/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1800">
                <a:hlinkClick r:id="rId16" action="ppaction://hlinksldjump"/>
              </a:rPr>
              <a:t>Contacts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6629400" cy="838200"/>
          </a:xfrm>
          <a:solidFill>
            <a:schemeClr val="accent2"/>
          </a:solidFill>
          <a:ln w="28575">
            <a:solidFill>
              <a:srgbClr val="FFFF00"/>
            </a:solidFill>
          </a:ln>
        </p:spPr>
        <p:txBody>
          <a:bodyPr/>
          <a:lstStyle/>
          <a:p>
            <a:r>
              <a:rPr lang="en-US" b="1">
                <a:solidFill>
                  <a:srgbClr val="FFFF00"/>
                </a:solidFill>
                <a:latin typeface="Times" charset="0"/>
              </a:rPr>
              <a:t>Importance of Metadata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524000" y="914400"/>
            <a:ext cx="609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800000"/>
                </a:solidFill>
                <a:cs typeface="Times New Roman" pitchFamily="18" charset="0"/>
              </a:rPr>
              <a:t>METADATA= DOCUMENTATION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52400" y="1447800"/>
            <a:ext cx="89916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2"/>
                </a:solidFill>
                <a:cs typeface="Times New Roman" pitchFamily="18" charset="0"/>
              </a:rPr>
              <a:t>Metadata</a:t>
            </a:r>
            <a:r>
              <a:rPr lang="en-US" sz="2000">
                <a:cs typeface="Times New Roman" pitchFamily="18" charset="0"/>
              </a:rPr>
              <a:t> </a:t>
            </a:r>
            <a:r>
              <a:rPr lang="en-US" sz="2000" b="1" i="1" u="sng">
                <a:solidFill>
                  <a:srgbClr val="800000"/>
                </a:solidFill>
                <a:cs typeface="Times New Roman" pitchFamily="18" charset="0"/>
              </a:rPr>
              <a:t>describes</a:t>
            </a:r>
            <a:r>
              <a:rPr lang="en-US" sz="2000">
                <a:cs typeface="Times New Roman" pitchFamily="18" charset="0"/>
              </a:rPr>
              <a:t> the characteristics of the data.  The drifter metadata describes:</a:t>
            </a:r>
          </a:p>
          <a:p>
            <a:r>
              <a:rPr lang="en-US" sz="2000">
                <a:cs typeface="Times New Roman" pitchFamily="18" charset="0"/>
              </a:rPr>
              <a:t>	Argos ID number</a:t>
            </a:r>
          </a:p>
          <a:p>
            <a:r>
              <a:rPr lang="en-US" sz="2000">
                <a:cs typeface="Times New Roman" pitchFamily="18" charset="0"/>
              </a:rPr>
              <a:t>	GDC unique ID</a:t>
            </a:r>
          </a:p>
          <a:p>
            <a:r>
              <a:rPr lang="en-US" sz="2000">
                <a:cs typeface="Times New Roman" pitchFamily="18" charset="0"/>
              </a:rPr>
              <a:t>	WMO number</a:t>
            </a:r>
          </a:p>
          <a:p>
            <a:r>
              <a:rPr lang="en-US" sz="2000">
                <a:cs typeface="Times New Roman" pitchFamily="18" charset="0"/>
              </a:rPr>
              <a:t>	Program number</a:t>
            </a:r>
          </a:p>
          <a:p>
            <a:r>
              <a:rPr lang="en-US" sz="2000">
                <a:cs typeface="Times New Roman" pitchFamily="18" charset="0"/>
              </a:rPr>
              <a:t>	Contact Information</a:t>
            </a:r>
          </a:p>
          <a:p>
            <a:r>
              <a:rPr lang="en-US" sz="2000">
                <a:cs typeface="Times New Roman" pitchFamily="18" charset="0"/>
              </a:rPr>
              <a:t>	Deployment time, latitude and longitude</a:t>
            </a:r>
          </a:p>
          <a:p>
            <a:r>
              <a:rPr lang="en-US" sz="2000">
                <a:cs typeface="Times New Roman" pitchFamily="18" charset="0"/>
              </a:rPr>
              <a:t>	Manufacturer</a:t>
            </a:r>
          </a:p>
          <a:p>
            <a:r>
              <a:rPr lang="en-US" sz="2000">
                <a:cs typeface="Times New Roman" pitchFamily="18" charset="0"/>
              </a:rPr>
              <a:t>	Buoy type</a:t>
            </a:r>
          </a:p>
          <a:p>
            <a:r>
              <a:rPr lang="en-US" sz="2000">
                <a:cs typeface="Times New Roman" pitchFamily="18" charset="0"/>
              </a:rPr>
              <a:t>	Drogue type, length, and brief description of its characteristics</a:t>
            </a:r>
          </a:p>
          <a:p>
            <a:r>
              <a:rPr lang="en-US" sz="2000">
                <a:cs typeface="Times New Roman" pitchFamily="18" charset="0"/>
              </a:rPr>
              <a:t>	Sensors transfer functions</a:t>
            </a:r>
          </a:p>
          <a:p>
            <a:r>
              <a:rPr lang="en-US" sz="2000">
                <a:cs typeface="Times New Roman" pitchFamily="18" charset="0"/>
              </a:rPr>
              <a:t>	Track inventory of drifters, both in storage and in transit</a:t>
            </a:r>
          </a:p>
          <a:p>
            <a:r>
              <a:rPr lang="en-US" sz="2000">
                <a:cs typeface="Times New Roman" pitchFamily="18" charset="0"/>
              </a:rPr>
              <a:t>	</a:t>
            </a:r>
          </a:p>
          <a:p>
            <a:r>
              <a:rPr lang="en-US" sz="2000">
                <a:cs typeface="Times New Roman" pitchFamily="18" charset="0"/>
              </a:rPr>
              <a:t>Metadata helps </a:t>
            </a:r>
            <a:r>
              <a:rPr lang="en-US" sz="2000" b="1" i="1" u="sng">
                <a:solidFill>
                  <a:srgbClr val="800000"/>
                </a:solidFill>
                <a:cs typeface="Times New Roman" pitchFamily="18" charset="0"/>
              </a:rPr>
              <a:t>share</a:t>
            </a:r>
            <a:r>
              <a:rPr lang="en-US" sz="2000">
                <a:cs typeface="Times New Roman" pitchFamily="18" charset="0"/>
              </a:rPr>
              <a:t> reliable information, and </a:t>
            </a:r>
            <a:r>
              <a:rPr lang="en-US" sz="2000" b="1" i="1" u="sng">
                <a:solidFill>
                  <a:srgbClr val="800000"/>
                </a:solidFill>
                <a:cs typeface="Times New Roman" pitchFamily="18" charset="0"/>
              </a:rPr>
              <a:t>maintain </a:t>
            </a:r>
            <a:r>
              <a:rPr lang="en-US" sz="2000">
                <a:cs typeface="Times New Roman" pitchFamily="18" charset="0"/>
              </a:rPr>
              <a:t>homogeneity of the database</a:t>
            </a: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514350" y="5868988"/>
            <a:ext cx="8115300" cy="608012"/>
          </a:xfrm>
          <a:prstGeom prst="rect">
            <a:avLst/>
          </a:prstGeom>
          <a:solidFill>
            <a:srgbClr val="0000FF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FFFF00"/>
                </a:solidFill>
                <a:cs typeface="Times New Roman" pitchFamily="18" charset="0"/>
              </a:rPr>
              <a:t>Without </a:t>
            </a:r>
            <a:r>
              <a:rPr lang="en-US" sz="3200" b="1" i="1" u="sng">
                <a:solidFill>
                  <a:srgbClr val="FFFF00"/>
                </a:solidFill>
                <a:cs typeface="Times New Roman" pitchFamily="18" charset="0"/>
              </a:rPr>
              <a:t>METADATA</a:t>
            </a:r>
            <a:r>
              <a:rPr lang="en-US" sz="3200" b="1" i="1">
                <a:solidFill>
                  <a:srgbClr val="FFFF00"/>
                </a:solidFill>
                <a:cs typeface="Times New Roman" pitchFamily="18" charset="0"/>
              </a:rPr>
              <a:t> no data set is complete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49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49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49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49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49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5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49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49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5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499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30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nimBg="1" autoUpdateAnimBg="0"/>
      <p:bldP spid="84995" grpId="0" autoUpdateAnimBg="0"/>
      <p:bldP spid="84996" grpId="0" build="p" autoUpdateAnimBg="0" advAuto="1000"/>
      <p:bldP spid="84997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650875"/>
            <a:ext cx="8229600" cy="4159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Manufacturers are required to send DAC specification sheets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5257800" cy="533400"/>
          </a:xfrm>
          <a:solidFill>
            <a:schemeClr val="accent2"/>
          </a:solidFill>
          <a:ln w="28575">
            <a:solidFill>
              <a:srgbClr val="FFFF00"/>
            </a:solidFill>
          </a:ln>
        </p:spPr>
        <p:txBody>
          <a:bodyPr/>
          <a:lstStyle/>
          <a:p>
            <a:r>
              <a:rPr lang="en-US" sz="3200" b="1">
                <a:solidFill>
                  <a:srgbClr val="FFFF00"/>
                </a:solidFill>
                <a:latin typeface="Times" charset="0"/>
              </a:rPr>
              <a:t>Sample Specification Sheet</a:t>
            </a: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76200" y="990600"/>
            <a:ext cx="4419600" cy="583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latin typeface="Verdana" pitchFamily="34" charset="0"/>
                <a:cs typeface="Times New Roman" pitchFamily="18" charset="0"/>
              </a:rPr>
              <a:t>Argos ID</a:t>
            </a:r>
            <a:r>
              <a:rPr lang="en-US" sz="1400">
                <a:latin typeface="Verdana" pitchFamily="34" charset="0"/>
                <a:cs typeface="Times New Roman" pitchFamily="18" charset="0"/>
              </a:rPr>
              <a:t>(s) 70850-70857</a:t>
            </a:r>
            <a:br>
              <a:rPr lang="en-US" sz="1400">
                <a:latin typeface="Verdana" pitchFamily="34" charset="0"/>
                <a:cs typeface="Times New Roman" pitchFamily="18" charset="0"/>
              </a:rPr>
            </a:br>
            <a:r>
              <a:rPr lang="en-US" sz="1400">
                <a:latin typeface="Verdana" pitchFamily="34" charset="0"/>
                <a:cs typeface="Times New Roman" pitchFamily="18" charset="0"/>
              </a:rPr>
              <a:t> </a:t>
            </a:r>
            <a:br>
              <a:rPr lang="en-US" sz="1400">
                <a:latin typeface="Verdana" pitchFamily="34" charset="0"/>
                <a:cs typeface="Times New Roman" pitchFamily="18" charset="0"/>
              </a:rPr>
            </a:br>
            <a:r>
              <a:rPr lang="en-US" sz="1400" b="1">
                <a:latin typeface="Verdana" pitchFamily="34" charset="0"/>
                <a:cs typeface="Times New Roman" pitchFamily="18" charset="0"/>
              </a:rPr>
              <a:t>Manufacturer</a:t>
            </a:r>
            <a:br>
              <a:rPr lang="en-US" sz="1400" b="1">
                <a:latin typeface="Verdana" pitchFamily="34" charset="0"/>
                <a:cs typeface="Times New Roman" pitchFamily="18" charset="0"/>
              </a:rPr>
            </a:br>
            <a:r>
              <a:rPr lang="en-US" sz="1400">
                <a:latin typeface="Verdana" pitchFamily="34" charset="0"/>
                <a:cs typeface="Times New Roman" pitchFamily="18" charset="0"/>
              </a:rPr>
              <a:t>Technocean</a:t>
            </a:r>
            <a:br>
              <a:rPr lang="en-US" sz="1400">
                <a:latin typeface="Verdana" pitchFamily="34" charset="0"/>
                <a:cs typeface="Times New Roman" pitchFamily="18" charset="0"/>
              </a:rPr>
            </a:br>
            <a:r>
              <a:rPr lang="en-US" sz="1400">
                <a:latin typeface="Verdana" pitchFamily="34" charset="0"/>
                <a:cs typeface="Times New Roman" pitchFamily="18" charset="0"/>
              </a:rPr>
              <a:t/>
            </a:r>
            <a:br>
              <a:rPr lang="en-US" sz="1400">
                <a:latin typeface="Verdana" pitchFamily="34" charset="0"/>
                <a:cs typeface="Times New Roman" pitchFamily="18" charset="0"/>
              </a:rPr>
            </a:br>
            <a:r>
              <a:rPr lang="en-US" sz="1400" b="1">
                <a:latin typeface="Verdana" pitchFamily="34" charset="0"/>
                <a:cs typeface="Times New Roman" pitchFamily="18" charset="0"/>
              </a:rPr>
              <a:t>Sensor array</a:t>
            </a:r>
            <a:br>
              <a:rPr lang="en-US" sz="1400" b="1">
                <a:latin typeface="Verdana" pitchFamily="34" charset="0"/>
                <a:cs typeface="Times New Roman" pitchFamily="18" charset="0"/>
              </a:rPr>
            </a:br>
            <a:r>
              <a:rPr lang="en-US" sz="1400">
                <a:latin typeface="Verdana" pitchFamily="34" charset="0"/>
                <a:cs typeface="Times New Roman" pitchFamily="18" charset="0"/>
              </a:rPr>
              <a:t>SVPB        Battery voltage, drogue sensor, SST, barometer</a:t>
            </a:r>
            <a:br>
              <a:rPr lang="en-US" sz="1400">
                <a:latin typeface="Verdana" pitchFamily="34" charset="0"/>
                <a:cs typeface="Times New Roman" pitchFamily="18" charset="0"/>
              </a:rPr>
            </a:br>
            <a:r>
              <a:rPr lang="en-US" sz="1400">
                <a:latin typeface="Verdana" pitchFamily="34" charset="0"/>
                <a:cs typeface="Times New Roman" pitchFamily="18" charset="0"/>
              </a:rPr>
              <a:t/>
            </a:r>
            <a:br>
              <a:rPr lang="en-US" sz="1400">
                <a:latin typeface="Verdana" pitchFamily="34" charset="0"/>
                <a:cs typeface="Times New Roman" pitchFamily="18" charset="0"/>
              </a:rPr>
            </a:br>
            <a:r>
              <a:rPr lang="en-US" sz="1400" b="1">
                <a:latin typeface="Verdana" pitchFamily="34" charset="0"/>
                <a:cs typeface="Times New Roman" pitchFamily="18" charset="0"/>
              </a:rPr>
              <a:t>Surface float description</a:t>
            </a:r>
            <a:br>
              <a:rPr lang="en-US" sz="1400" b="1">
                <a:latin typeface="Verdana" pitchFamily="34" charset="0"/>
                <a:cs typeface="Times New Roman" pitchFamily="18" charset="0"/>
              </a:rPr>
            </a:br>
            <a:r>
              <a:rPr lang="en-US" sz="1400">
                <a:latin typeface="Verdana" pitchFamily="34" charset="0"/>
                <a:cs typeface="Times New Roman" pitchFamily="18" charset="0"/>
              </a:rPr>
              <a:t>41 cm. diameter, ABS plastic surface float.</a:t>
            </a:r>
            <a:br>
              <a:rPr lang="en-US" sz="1400">
                <a:latin typeface="Verdana" pitchFamily="34" charset="0"/>
                <a:cs typeface="Times New Roman" pitchFamily="18" charset="0"/>
              </a:rPr>
            </a:br>
            <a:r>
              <a:rPr lang="en-US" sz="1400">
                <a:latin typeface="Verdana" pitchFamily="34" charset="0"/>
                <a:cs typeface="Times New Roman" pitchFamily="18" charset="0"/>
              </a:rPr>
              <a:t/>
            </a:r>
            <a:br>
              <a:rPr lang="en-US" sz="1400">
                <a:latin typeface="Verdana" pitchFamily="34" charset="0"/>
                <a:cs typeface="Times New Roman" pitchFamily="18" charset="0"/>
              </a:rPr>
            </a:br>
            <a:r>
              <a:rPr lang="en-US" sz="1400" b="1">
                <a:latin typeface="Verdana" pitchFamily="34" charset="0"/>
                <a:cs typeface="Times New Roman" pitchFamily="18" charset="0"/>
              </a:rPr>
              <a:t>Tether description</a:t>
            </a:r>
            <a:r>
              <a:rPr lang="en-US" sz="1400">
                <a:latin typeface="Verdana" pitchFamily="34" charset="0"/>
                <a:cs typeface="Times New Roman" pitchFamily="18" charset="0"/>
              </a:rPr>
              <a:t/>
            </a:r>
            <a:br>
              <a:rPr lang="en-US" sz="1400">
                <a:latin typeface="Verdana" pitchFamily="34" charset="0"/>
                <a:cs typeface="Times New Roman" pitchFamily="18" charset="0"/>
              </a:rPr>
            </a:br>
            <a:r>
              <a:rPr lang="en-US" sz="1400">
                <a:latin typeface="Verdana" pitchFamily="34" charset="0"/>
                <a:cs typeface="Times New Roman" pitchFamily="18" charset="0"/>
              </a:rPr>
              <a:t>a)    0.32 cm OD polypropylene-impregnated wire rope between surface</a:t>
            </a:r>
            <a:br>
              <a:rPr lang="en-US" sz="1400">
                <a:latin typeface="Verdana" pitchFamily="34" charset="0"/>
                <a:cs typeface="Times New Roman" pitchFamily="18" charset="0"/>
              </a:rPr>
            </a:br>
            <a:r>
              <a:rPr lang="en-US" sz="1400">
                <a:latin typeface="Verdana" pitchFamily="34" charset="0"/>
                <a:cs typeface="Times New Roman" pitchFamily="18" charset="0"/>
              </a:rPr>
              <a:t>float and drogue.</a:t>
            </a:r>
            <a:br>
              <a:rPr lang="en-US" sz="1400">
                <a:latin typeface="Verdana" pitchFamily="34" charset="0"/>
                <a:cs typeface="Times New Roman" pitchFamily="18" charset="0"/>
              </a:rPr>
            </a:br>
            <a:r>
              <a:rPr lang="en-US" sz="1400">
                <a:latin typeface="Verdana" pitchFamily="34" charset="0"/>
                <a:cs typeface="Times New Roman" pitchFamily="18" charset="0"/>
              </a:rPr>
              <a:t>b)    Tether attachment to 2.0 cm steel ring at base of surface float;</a:t>
            </a:r>
            <a:br>
              <a:rPr lang="en-US" sz="1400">
                <a:latin typeface="Verdana" pitchFamily="34" charset="0"/>
                <a:cs typeface="Times New Roman" pitchFamily="18" charset="0"/>
              </a:rPr>
            </a:br>
            <a:r>
              <a:rPr lang="en-US" sz="1400">
                <a:latin typeface="Verdana" pitchFamily="34" charset="0"/>
                <a:cs typeface="Times New Roman" pitchFamily="18" charset="0"/>
              </a:rPr>
              <a:t>marine epoxy filled cavity surrounding ring for restraint.</a:t>
            </a:r>
            <a:br>
              <a:rPr lang="en-US" sz="1400">
                <a:latin typeface="Verdana" pitchFamily="34" charset="0"/>
                <a:cs typeface="Times New Roman" pitchFamily="18" charset="0"/>
              </a:rPr>
            </a:br>
            <a:r>
              <a:rPr lang="en-US" sz="1400">
                <a:latin typeface="Verdana" pitchFamily="34" charset="0"/>
                <a:cs typeface="Times New Roman" pitchFamily="18" charset="0"/>
              </a:rPr>
              <a:t>c)    5 cm dia. by 32 cm long polyurethane strain relief molded below</a:t>
            </a:r>
            <a:br>
              <a:rPr lang="en-US" sz="1400">
                <a:latin typeface="Verdana" pitchFamily="34" charset="0"/>
                <a:cs typeface="Times New Roman" pitchFamily="18" charset="0"/>
              </a:rPr>
            </a:br>
            <a:r>
              <a:rPr lang="en-US" sz="1400">
                <a:latin typeface="Verdana" pitchFamily="34" charset="0"/>
                <a:cs typeface="Times New Roman" pitchFamily="18" charset="0"/>
              </a:rPr>
              <a:t>surface float. Attachment point of tether to drogue hub covered by 5 cm</a:t>
            </a:r>
            <a:br>
              <a:rPr lang="en-US" sz="1400">
                <a:latin typeface="Verdana" pitchFamily="34" charset="0"/>
                <a:cs typeface="Times New Roman" pitchFamily="18" charset="0"/>
              </a:rPr>
            </a:br>
            <a:r>
              <a:rPr lang="en-US" sz="1400">
                <a:latin typeface="Verdana" pitchFamily="34" charset="0"/>
                <a:cs typeface="Times New Roman" pitchFamily="18" charset="0"/>
              </a:rPr>
              <a:t>dia. by 32 cm long polyurethane strain relief.</a:t>
            </a:r>
            <a:br>
              <a:rPr lang="en-US" sz="1400">
                <a:latin typeface="Verdana" pitchFamily="34" charset="0"/>
                <a:cs typeface="Times New Roman" pitchFamily="18" charset="0"/>
              </a:rPr>
            </a:br>
            <a:r>
              <a:rPr lang="en-US" sz="1400">
                <a:latin typeface="Verdana" pitchFamily="34" charset="0"/>
                <a:cs typeface="Times New Roman" pitchFamily="18" charset="0"/>
              </a:rPr>
              <a:t/>
            </a:r>
            <a:br>
              <a:rPr lang="en-US" sz="1400">
                <a:latin typeface="Verdana" pitchFamily="34" charset="0"/>
                <a:cs typeface="Times New Roman" pitchFamily="18" charset="0"/>
              </a:rPr>
            </a:br>
            <a:endParaRPr lang="en-US" sz="1400"/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4559300" y="1066800"/>
            <a:ext cx="4584700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latin typeface="Verdana" pitchFamily="34" charset="0"/>
                <a:cs typeface="Times New Roman" pitchFamily="18" charset="0"/>
              </a:rPr>
              <a:t>Drogue description</a:t>
            </a:r>
            <a:r>
              <a:rPr lang="en-US" sz="1400">
                <a:latin typeface="Verdana" pitchFamily="34" charset="0"/>
                <a:cs typeface="Times New Roman" pitchFamily="18" charset="0"/>
              </a:rPr>
              <a:t/>
            </a:r>
            <a:br>
              <a:rPr lang="en-US" sz="1400">
                <a:latin typeface="Verdana" pitchFamily="34" charset="0"/>
                <a:cs typeface="Times New Roman" pitchFamily="18" charset="0"/>
              </a:rPr>
            </a:br>
            <a:r>
              <a:rPr lang="en-US" sz="1400">
                <a:latin typeface="Verdana" pitchFamily="34" charset="0"/>
                <a:cs typeface="Times New Roman" pitchFamily="18" charset="0"/>
              </a:rPr>
              <a:t>a)    Holey sock made from Cordura nylon cloth; diameter 61 cms, length 610</a:t>
            </a:r>
            <a:br>
              <a:rPr lang="en-US" sz="1400">
                <a:latin typeface="Verdana" pitchFamily="34" charset="0"/>
                <a:cs typeface="Times New Roman" pitchFamily="18" charset="0"/>
              </a:rPr>
            </a:br>
            <a:r>
              <a:rPr lang="en-US" sz="1400">
                <a:latin typeface="Verdana" pitchFamily="34" charset="0"/>
                <a:cs typeface="Times New Roman" pitchFamily="18" charset="0"/>
              </a:rPr>
              <a:t>cms. construction consists of 5 cylindrical sections, each 122 cms long. Two</a:t>
            </a:r>
            <a:br>
              <a:rPr lang="en-US" sz="1400">
                <a:latin typeface="Verdana" pitchFamily="34" charset="0"/>
                <a:cs typeface="Times New Roman" pitchFamily="18" charset="0"/>
              </a:rPr>
            </a:br>
            <a:r>
              <a:rPr lang="en-US" sz="1400">
                <a:latin typeface="Verdana" pitchFamily="34" charset="0"/>
                <a:cs typeface="Times New Roman" pitchFamily="18" charset="0"/>
              </a:rPr>
              <a:t>30 cm dia. holes cut opposite each other in each section. Axis joining holes</a:t>
            </a:r>
            <a:br>
              <a:rPr lang="en-US" sz="1400">
                <a:latin typeface="Verdana" pitchFamily="34" charset="0"/>
                <a:cs typeface="Times New Roman" pitchFamily="18" charset="0"/>
              </a:rPr>
            </a:br>
            <a:r>
              <a:rPr lang="en-US" sz="1400">
                <a:latin typeface="Verdana" pitchFamily="34" charset="0"/>
                <a:cs typeface="Times New Roman" pitchFamily="18" charset="0"/>
              </a:rPr>
              <a:t>is rotated by 90° between successive sections.  </a:t>
            </a:r>
          </a:p>
          <a:p>
            <a:r>
              <a:rPr lang="en-US" sz="1400">
                <a:latin typeface="Verdana" pitchFamily="34" charset="0"/>
                <a:cs typeface="Times New Roman" pitchFamily="18" charset="0"/>
              </a:rPr>
              <a:t>Drogue is centered at 15 m.</a:t>
            </a:r>
            <a:br>
              <a:rPr lang="en-US" sz="1400">
                <a:latin typeface="Verdana" pitchFamily="34" charset="0"/>
                <a:cs typeface="Times New Roman" pitchFamily="18" charset="0"/>
              </a:rPr>
            </a:br>
            <a:r>
              <a:rPr lang="en-US" sz="1400" b="1">
                <a:latin typeface="Verdana" pitchFamily="34" charset="0"/>
                <a:cs typeface="Times New Roman" pitchFamily="18" charset="0"/>
              </a:rPr>
              <a:t>Drogue depth</a:t>
            </a:r>
            <a:r>
              <a:rPr lang="en-US" sz="1400">
                <a:latin typeface="Verdana" pitchFamily="34" charset="0"/>
                <a:cs typeface="Times New Roman" pitchFamily="18" charset="0"/>
              </a:rPr>
              <a:t/>
            </a:r>
            <a:br>
              <a:rPr lang="en-US" sz="1400">
                <a:latin typeface="Verdana" pitchFamily="34" charset="0"/>
                <a:cs typeface="Times New Roman" pitchFamily="18" charset="0"/>
              </a:rPr>
            </a:br>
            <a:r>
              <a:rPr lang="en-US" sz="1400">
                <a:latin typeface="Verdana" pitchFamily="34" charset="0"/>
                <a:cs typeface="Times New Roman" pitchFamily="18" charset="0"/>
              </a:rPr>
              <a:t>15 m at center</a:t>
            </a:r>
            <a:br>
              <a:rPr lang="en-US" sz="1400">
                <a:latin typeface="Verdana" pitchFamily="34" charset="0"/>
                <a:cs typeface="Times New Roman" pitchFamily="18" charset="0"/>
              </a:rPr>
            </a:br>
            <a:r>
              <a:rPr lang="en-US" sz="1400" b="1">
                <a:latin typeface="Verdana" pitchFamily="34" charset="0"/>
                <a:cs typeface="Times New Roman" pitchFamily="18" charset="0"/>
              </a:rPr>
              <a:t>Drogue length</a:t>
            </a:r>
            <a:r>
              <a:rPr lang="en-US" sz="1400">
                <a:latin typeface="Verdana" pitchFamily="34" charset="0"/>
                <a:cs typeface="Times New Roman" pitchFamily="18" charset="0"/>
              </a:rPr>
              <a:t/>
            </a:r>
            <a:br>
              <a:rPr lang="en-US" sz="1400">
                <a:latin typeface="Verdana" pitchFamily="34" charset="0"/>
                <a:cs typeface="Times New Roman" pitchFamily="18" charset="0"/>
              </a:rPr>
            </a:br>
            <a:r>
              <a:rPr lang="en-US" sz="1400">
                <a:latin typeface="Verdana" pitchFamily="34" charset="0"/>
                <a:cs typeface="Times New Roman" pitchFamily="18" charset="0"/>
              </a:rPr>
              <a:t>6.1 meters</a:t>
            </a:r>
            <a:br>
              <a:rPr lang="en-US" sz="1400">
                <a:latin typeface="Verdana" pitchFamily="34" charset="0"/>
                <a:cs typeface="Times New Roman" pitchFamily="18" charset="0"/>
              </a:rPr>
            </a:br>
            <a:r>
              <a:rPr lang="en-US" sz="1400" b="1">
                <a:latin typeface="Verdana" pitchFamily="34" charset="0"/>
                <a:cs typeface="Times New Roman" pitchFamily="18" charset="0"/>
              </a:rPr>
              <a:t>Message Length</a:t>
            </a:r>
            <a:r>
              <a:rPr lang="en-US" sz="1400">
                <a:latin typeface="Verdana" pitchFamily="34" charset="0"/>
                <a:cs typeface="Times New Roman" pitchFamily="18" charset="0"/>
              </a:rPr>
              <a:t/>
            </a:r>
            <a:br>
              <a:rPr lang="en-US" sz="1400">
                <a:latin typeface="Verdana" pitchFamily="34" charset="0"/>
                <a:cs typeface="Times New Roman" pitchFamily="18" charset="0"/>
              </a:rPr>
            </a:br>
            <a:r>
              <a:rPr lang="en-US" sz="1400">
                <a:latin typeface="Verdana" pitchFamily="34" charset="0"/>
                <a:cs typeface="Times New Roman" pitchFamily="18" charset="0"/>
              </a:rPr>
              <a:t>56 bits</a:t>
            </a:r>
            <a:br>
              <a:rPr lang="en-US" sz="1400">
                <a:latin typeface="Verdana" pitchFamily="34" charset="0"/>
                <a:cs typeface="Times New Roman" pitchFamily="18" charset="0"/>
              </a:rPr>
            </a:br>
            <a:r>
              <a:rPr lang="en-US" sz="1400" b="1">
                <a:latin typeface="Verdana" pitchFamily="34" charset="0"/>
                <a:cs typeface="Times New Roman" pitchFamily="18" charset="0"/>
              </a:rPr>
              <a:t>Message format</a:t>
            </a:r>
            <a:br>
              <a:rPr lang="en-US" sz="1400" b="1">
                <a:latin typeface="Verdana" pitchFamily="34" charset="0"/>
                <a:cs typeface="Times New Roman" pitchFamily="18" charset="0"/>
              </a:rPr>
            </a:br>
            <a:r>
              <a:rPr lang="en-US" sz="1400">
                <a:latin typeface="Verdana" pitchFamily="34" charset="0"/>
                <a:cs typeface="Times New Roman" pitchFamily="18" charset="0"/>
              </a:rPr>
              <a:t>8 bits      Checksum</a:t>
            </a:r>
            <a:br>
              <a:rPr lang="en-US" sz="1400">
                <a:latin typeface="Verdana" pitchFamily="34" charset="0"/>
                <a:cs typeface="Times New Roman" pitchFamily="18" charset="0"/>
              </a:rPr>
            </a:br>
            <a:r>
              <a:rPr lang="en-US" sz="1400">
                <a:latin typeface="Verdana" pitchFamily="34" charset="0"/>
                <a:cs typeface="Times New Roman" pitchFamily="18" charset="0"/>
              </a:rPr>
              <a:t>4 bits      Rank</a:t>
            </a:r>
            <a:br>
              <a:rPr lang="en-US" sz="1400">
                <a:latin typeface="Verdana" pitchFamily="34" charset="0"/>
                <a:cs typeface="Times New Roman" pitchFamily="18" charset="0"/>
              </a:rPr>
            </a:br>
            <a:r>
              <a:rPr lang="en-US" sz="1400">
                <a:latin typeface="Verdana" pitchFamily="34" charset="0"/>
                <a:cs typeface="Times New Roman" pitchFamily="18" charset="0"/>
              </a:rPr>
              <a:t>6 bits      Age</a:t>
            </a:r>
            <a:br>
              <a:rPr lang="en-US" sz="1400">
                <a:latin typeface="Verdana" pitchFamily="34" charset="0"/>
                <a:cs typeface="Times New Roman" pitchFamily="18" charset="0"/>
              </a:rPr>
            </a:br>
            <a:r>
              <a:rPr lang="en-US" sz="1400">
                <a:latin typeface="Verdana" pitchFamily="34" charset="0"/>
                <a:cs typeface="Times New Roman" pitchFamily="18" charset="0"/>
              </a:rPr>
              <a:t>11 bits     Barometric pressure</a:t>
            </a:r>
            <a:br>
              <a:rPr lang="en-US" sz="1400">
                <a:latin typeface="Verdana" pitchFamily="34" charset="0"/>
                <a:cs typeface="Times New Roman" pitchFamily="18" charset="0"/>
              </a:rPr>
            </a:br>
            <a:r>
              <a:rPr lang="en-US" sz="1400">
                <a:latin typeface="Verdana" pitchFamily="34" charset="0"/>
                <a:cs typeface="Times New Roman" pitchFamily="18" charset="0"/>
              </a:rPr>
              <a:t>9 bits      Sea surface temperature</a:t>
            </a:r>
            <a:br>
              <a:rPr lang="en-US" sz="1400">
                <a:latin typeface="Verdana" pitchFamily="34" charset="0"/>
                <a:cs typeface="Times New Roman" pitchFamily="18" charset="0"/>
              </a:rPr>
            </a:br>
            <a:r>
              <a:rPr lang="en-US" sz="1400">
                <a:latin typeface="Verdana" pitchFamily="34" charset="0"/>
                <a:cs typeface="Times New Roman" pitchFamily="18" charset="0"/>
              </a:rPr>
              <a:t>9 bits      Air pressure tendency</a:t>
            </a:r>
            <a:br>
              <a:rPr lang="en-US" sz="1400">
                <a:latin typeface="Verdana" pitchFamily="34" charset="0"/>
                <a:cs typeface="Times New Roman" pitchFamily="18" charset="0"/>
              </a:rPr>
            </a:br>
            <a:r>
              <a:rPr lang="en-US" sz="1400">
                <a:latin typeface="Verdana" pitchFamily="34" charset="0"/>
                <a:cs typeface="Times New Roman" pitchFamily="18" charset="0"/>
              </a:rPr>
              <a:t>6 bits      Submergence count</a:t>
            </a:r>
            <a:br>
              <a:rPr lang="en-US" sz="1400">
                <a:latin typeface="Verdana" pitchFamily="34" charset="0"/>
                <a:cs typeface="Times New Roman" pitchFamily="18" charset="0"/>
              </a:rPr>
            </a:br>
            <a:r>
              <a:rPr lang="en-US" sz="1400">
                <a:latin typeface="Verdana" pitchFamily="34" charset="0"/>
                <a:cs typeface="Times New Roman" pitchFamily="18" charset="0"/>
              </a:rPr>
              <a:t>3 bits      Battery voltage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762000" y="1524000"/>
            <a:ext cx="7772400" cy="3733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6600" b="1">
                <a:solidFill>
                  <a:schemeClr val="tx2"/>
                </a:solidFill>
              </a:rPr>
              <a:t>Delayed Mode Quality Control Procedures</a:t>
            </a:r>
          </a:p>
        </p:txBody>
      </p:sp>
      <p:sp>
        <p:nvSpPr>
          <p:cNvPr id="158723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18425" y="6194425"/>
            <a:ext cx="511175" cy="511175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1026"/>
          <p:cNvGrpSpPr>
            <a:grpSpLocks/>
          </p:cNvGrpSpPr>
          <p:nvPr/>
        </p:nvGrpSpPr>
        <p:grpSpPr bwMode="auto">
          <a:xfrm>
            <a:off x="1870075" y="76200"/>
            <a:ext cx="5826125" cy="6523038"/>
            <a:chOff x="1178" y="211"/>
            <a:chExt cx="3403" cy="3773"/>
          </a:xfrm>
        </p:grpSpPr>
        <p:pic>
          <p:nvPicPr>
            <p:cNvPr id="82947" name="Picture 1027" descr="C:\My Documents\Poster1\WOCE_poster\dataflow.t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78" y="211"/>
              <a:ext cx="3403" cy="3773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82948" name="Text Box 1028"/>
            <p:cNvSpPr txBox="1">
              <a:spLocks noChangeArrowheads="1"/>
            </p:cNvSpPr>
            <p:nvPr/>
          </p:nvSpPr>
          <p:spPr bwMode="auto">
            <a:xfrm>
              <a:off x="2754" y="290"/>
              <a:ext cx="1699" cy="1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438768" tIns="219389" rIns="438768" bIns="219389">
              <a:spAutoFit/>
            </a:bodyPr>
            <a:lstStyle/>
            <a:p>
              <a:pPr algn="ctr" defTabSz="4389438"/>
              <a:r>
                <a:rPr lang="en-US" sz="3800" b="1"/>
                <a:t>DAC</a:t>
              </a:r>
            </a:p>
            <a:p>
              <a:pPr algn="ctr" defTabSz="4389438"/>
              <a:r>
                <a:rPr lang="en-US" sz="3800" b="1"/>
                <a:t>Data</a:t>
              </a:r>
            </a:p>
            <a:p>
              <a:pPr algn="ctr" defTabSz="4389438"/>
              <a:r>
                <a:rPr lang="en-US" sz="3800" b="1"/>
                <a:t>Flow</a:t>
              </a:r>
            </a:p>
          </p:txBody>
        </p:sp>
        <p:sp>
          <p:nvSpPr>
            <p:cNvPr id="82949" name="Line 1029"/>
            <p:cNvSpPr>
              <a:spLocks noChangeShapeType="1"/>
            </p:cNvSpPr>
            <p:nvPr/>
          </p:nvSpPr>
          <p:spPr bwMode="auto">
            <a:xfrm>
              <a:off x="2096" y="3072"/>
              <a:ext cx="112" cy="1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2700" y="0"/>
            <a:ext cx="4038600" cy="1143000"/>
          </a:xfrm>
          <a:solidFill>
            <a:schemeClr val="accent2"/>
          </a:solidFill>
          <a:ln w="28575">
            <a:solidFill>
              <a:srgbClr val="FFFF00"/>
            </a:solidFill>
          </a:ln>
        </p:spPr>
        <p:txBody>
          <a:bodyPr/>
          <a:lstStyle/>
          <a:p>
            <a:r>
              <a:rPr lang="en-US" sz="4000" b="1">
                <a:solidFill>
                  <a:srgbClr val="FFFF00"/>
                </a:solidFill>
                <a:latin typeface="Times" charset="0"/>
              </a:rPr>
              <a:t>Drifter Database</a:t>
            </a:r>
            <a:br>
              <a:rPr lang="en-US" sz="4000" b="1">
                <a:solidFill>
                  <a:srgbClr val="FFFF00"/>
                </a:solidFill>
                <a:latin typeface="Times" charset="0"/>
              </a:rPr>
            </a:br>
            <a:r>
              <a:rPr lang="en-US" sz="4000" b="1">
                <a:solidFill>
                  <a:srgbClr val="FFFF00"/>
                </a:solidFill>
                <a:latin typeface="Times" charset="0"/>
              </a:rPr>
              <a:t>Information Files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304800" y="1219200"/>
            <a:ext cx="8458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en-US" b="1">
                <a:solidFill>
                  <a:srgbClr val="800000"/>
                </a:solidFill>
                <a:latin typeface="Times" charset="0"/>
              </a:rPr>
              <a:t>Relational database using flat files linked  by ARGOS ids</a:t>
            </a:r>
          </a:p>
          <a:p>
            <a:pPr lvl="1">
              <a:buFontTx/>
              <a:buChar char="•"/>
            </a:pPr>
            <a:r>
              <a:rPr lang="en-US" b="1">
                <a:solidFill>
                  <a:srgbClr val="800000"/>
                </a:solidFill>
                <a:latin typeface="Times" charset="0"/>
              </a:rPr>
              <a:t>Data starts in February 1979 and continues to present</a:t>
            </a:r>
          </a:p>
          <a:p>
            <a:pPr lvl="1">
              <a:buFontTx/>
              <a:buChar char="•"/>
            </a:pPr>
            <a:r>
              <a:rPr lang="en-US" b="1">
                <a:solidFill>
                  <a:srgbClr val="800000"/>
                </a:solidFill>
                <a:latin typeface="Times" charset="0"/>
              </a:rPr>
              <a:t>All buoys are standard WOCE/SVP drogued at 15 meters</a:t>
            </a:r>
            <a:endParaRPr lang="en-US"/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2971800" y="2590800"/>
            <a:ext cx="3124200" cy="1447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DIRECTORY FILE</a:t>
            </a:r>
          </a:p>
          <a:p>
            <a:pPr algn="ctr"/>
            <a:r>
              <a:rPr lang="en-US" b="1">
                <a:solidFill>
                  <a:srgbClr val="FFFF00"/>
                </a:solidFill>
              </a:rPr>
              <a:t>(information </a:t>
            </a:r>
          </a:p>
          <a:p>
            <a:pPr algn="ctr"/>
            <a:r>
              <a:rPr lang="en-US" b="1">
                <a:solidFill>
                  <a:srgbClr val="FFFF00"/>
                </a:solidFill>
              </a:rPr>
              <a:t>about ea. Drifter)</a:t>
            </a: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228600" y="4267200"/>
            <a:ext cx="3370263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CALIBRATION FILE</a:t>
            </a:r>
          </a:p>
          <a:p>
            <a:pPr algn="ctr"/>
            <a:r>
              <a:rPr lang="en-US" b="1">
                <a:solidFill>
                  <a:srgbClr val="FFFF00"/>
                </a:solidFill>
              </a:rPr>
              <a:t>(coefficients to calibrate</a:t>
            </a:r>
          </a:p>
          <a:p>
            <a:pPr algn="ctr"/>
            <a:r>
              <a:rPr lang="en-US" b="1">
                <a:solidFill>
                  <a:srgbClr val="FFFF00"/>
                </a:solidFill>
              </a:rPr>
              <a:t>each sensor)</a:t>
            </a:r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2743200" y="5638800"/>
            <a:ext cx="3733800" cy="1219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TEMPERATURE </a:t>
            </a:r>
          </a:p>
          <a:p>
            <a:pPr algn="ctr"/>
            <a:r>
              <a:rPr lang="en-US" b="1">
                <a:solidFill>
                  <a:srgbClr val="FFFF00"/>
                </a:solidFill>
              </a:rPr>
              <a:t>FILE</a:t>
            </a:r>
          </a:p>
          <a:p>
            <a:pPr algn="ctr"/>
            <a:r>
              <a:rPr lang="en-US" b="1">
                <a:solidFill>
                  <a:srgbClr val="FFFF00"/>
                </a:solidFill>
              </a:rPr>
              <a:t>(holds last day SST is good) </a:t>
            </a:r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5562600" y="4267200"/>
            <a:ext cx="3352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GROUND FILE </a:t>
            </a:r>
          </a:p>
          <a:p>
            <a:pPr algn="ctr"/>
            <a:r>
              <a:rPr lang="en-US" b="1">
                <a:solidFill>
                  <a:srgbClr val="FFFF00"/>
                </a:solidFill>
              </a:rPr>
              <a:t>(holds time interval </a:t>
            </a:r>
          </a:p>
          <a:p>
            <a:pPr algn="ctr"/>
            <a:r>
              <a:rPr lang="en-US" b="1">
                <a:solidFill>
                  <a:srgbClr val="FFFF00"/>
                </a:solidFill>
              </a:rPr>
              <a:t>not to be interpolated)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nimBg="1" autoUpdateAnimBg="0"/>
      <p:bldP spid="89091" grpId="0" build="p" autoUpdateAnimBg="0" advAuto="1000"/>
      <p:bldP spid="89092" grpId="0" animBg="1" autoUpdateAnimBg="0"/>
      <p:bldP spid="89093" grpId="0" animBg="1" autoUpdateAnimBg="0"/>
      <p:bldP spid="89094" grpId="0" animBg="1" autoUpdateAnimBg="0"/>
      <p:bldP spid="89095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6326188" y="3124200"/>
            <a:ext cx="2817812" cy="762000"/>
            <a:chOff x="3985" y="1968"/>
            <a:chExt cx="1775" cy="480"/>
          </a:xfrm>
        </p:grpSpPr>
        <p:sp>
          <p:nvSpPr>
            <p:cNvPr id="91139" name="Rectangle 3"/>
            <p:cNvSpPr>
              <a:spLocks noChangeArrowheads="1"/>
            </p:cNvSpPr>
            <p:nvPr/>
          </p:nvSpPr>
          <p:spPr bwMode="auto">
            <a:xfrm>
              <a:off x="5232" y="2256"/>
              <a:ext cx="144" cy="1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" charset="0"/>
              </a:endParaRPr>
            </a:p>
          </p:txBody>
        </p:sp>
        <p:sp>
          <p:nvSpPr>
            <p:cNvPr id="91140" name="Rectangle 4"/>
            <p:cNvSpPr>
              <a:spLocks noChangeArrowheads="1"/>
            </p:cNvSpPr>
            <p:nvPr/>
          </p:nvSpPr>
          <p:spPr bwMode="auto">
            <a:xfrm>
              <a:off x="4752" y="2256"/>
              <a:ext cx="144" cy="1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" charset="0"/>
              </a:endParaRPr>
            </a:p>
          </p:txBody>
        </p:sp>
        <p:sp>
          <p:nvSpPr>
            <p:cNvPr id="91141" name="Rectangle 5"/>
            <p:cNvSpPr>
              <a:spLocks noChangeArrowheads="1"/>
            </p:cNvSpPr>
            <p:nvPr/>
          </p:nvSpPr>
          <p:spPr bwMode="auto">
            <a:xfrm>
              <a:off x="5328" y="2016"/>
              <a:ext cx="144" cy="1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" charset="0"/>
              </a:endParaRPr>
            </a:p>
          </p:txBody>
        </p:sp>
        <p:sp>
          <p:nvSpPr>
            <p:cNvPr id="91142" name="Rectangle 6"/>
            <p:cNvSpPr>
              <a:spLocks noChangeArrowheads="1"/>
            </p:cNvSpPr>
            <p:nvPr/>
          </p:nvSpPr>
          <p:spPr bwMode="auto">
            <a:xfrm>
              <a:off x="4368" y="2016"/>
              <a:ext cx="144" cy="1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" charset="0"/>
              </a:endParaRPr>
            </a:p>
          </p:txBody>
        </p:sp>
        <p:sp>
          <p:nvSpPr>
            <p:cNvPr id="91143" name="Text Box 7"/>
            <p:cNvSpPr txBox="1">
              <a:spLocks noChangeArrowheads="1"/>
            </p:cNvSpPr>
            <p:nvPr/>
          </p:nvSpPr>
          <p:spPr bwMode="auto">
            <a:xfrm>
              <a:off x="3985" y="1968"/>
              <a:ext cx="1775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200" b="1">
                  <a:solidFill>
                    <a:srgbClr val="800000"/>
                  </a:solidFill>
                  <a:latin typeface="Times" charset="0"/>
                </a:rPr>
                <a:t>Edit </a:t>
              </a:r>
              <a:r>
                <a:rPr lang="en-US" sz="2200" b="1">
                  <a:solidFill>
                    <a:srgbClr val="FFFF00"/>
                  </a:solidFill>
                  <a:latin typeface="Times" charset="0"/>
                </a:rPr>
                <a:t>P</a:t>
              </a:r>
              <a:r>
                <a:rPr lang="en-US" sz="2200" b="1">
                  <a:solidFill>
                    <a:srgbClr val="800000"/>
                  </a:solidFill>
                  <a:latin typeface="Times" charset="0"/>
                </a:rPr>
                <a:t>osition and </a:t>
              </a:r>
              <a:r>
                <a:rPr lang="en-US" sz="2200" b="1">
                  <a:solidFill>
                    <a:srgbClr val="FFFF00"/>
                  </a:solidFill>
                  <a:latin typeface="Times" charset="0"/>
                </a:rPr>
                <a:t>S</a:t>
              </a:r>
              <a:r>
                <a:rPr lang="en-US" sz="2200" b="1">
                  <a:solidFill>
                    <a:srgbClr val="800000"/>
                  </a:solidFill>
                  <a:latin typeface="Times" charset="0"/>
                </a:rPr>
                <a:t>ST</a:t>
              </a:r>
            </a:p>
            <a:p>
              <a:r>
                <a:rPr lang="en-US" sz="2200" b="1">
                  <a:solidFill>
                    <a:srgbClr val="800000"/>
                  </a:solidFill>
                  <a:latin typeface="Times" charset="0"/>
                </a:rPr>
                <a:t>Split into </a:t>
              </a:r>
              <a:r>
                <a:rPr lang="en-US" sz="2200" b="1">
                  <a:solidFill>
                    <a:srgbClr val="FFFF00"/>
                  </a:solidFill>
                  <a:latin typeface="Times" charset="0"/>
                </a:rPr>
                <a:t>P</a:t>
              </a:r>
              <a:r>
                <a:rPr lang="en-US" sz="2200" b="1">
                  <a:solidFill>
                    <a:srgbClr val="800000"/>
                  </a:solidFill>
                  <a:latin typeface="Times" charset="0"/>
                </a:rPr>
                <a:t> and </a:t>
              </a:r>
              <a:r>
                <a:rPr lang="en-US" sz="2200" b="1">
                  <a:solidFill>
                    <a:srgbClr val="FFFF00"/>
                  </a:solidFill>
                  <a:latin typeface="Times" charset="0"/>
                </a:rPr>
                <a:t>S</a:t>
              </a:r>
              <a:r>
                <a:rPr lang="en-US" sz="2200" b="1">
                  <a:solidFill>
                    <a:srgbClr val="800000"/>
                  </a:solidFill>
                  <a:latin typeface="Times" charset="0"/>
                </a:rPr>
                <a:t> files</a:t>
              </a:r>
            </a:p>
          </p:txBody>
        </p:sp>
      </p:grpSp>
      <p:sp>
        <p:nvSpPr>
          <p:cNvPr id="91144" name="Rectangle 8"/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4419600" cy="1143000"/>
          </a:xfrm>
          <a:solidFill>
            <a:schemeClr val="accent2"/>
          </a:solidFill>
          <a:ln w="28575">
            <a:solidFill>
              <a:srgbClr val="FFFF00"/>
            </a:solidFill>
          </a:ln>
        </p:spPr>
        <p:txBody>
          <a:bodyPr/>
          <a:lstStyle/>
          <a:p>
            <a:r>
              <a:rPr lang="en-US" sz="4000" b="1">
                <a:solidFill>
                  <a:srgbClr val="FFFF00"/>
                </a:solidFill>
                <a:latin typeface="Times" charset="0"/>
              </a:rPr>
              <a:t>Drifter Database</a:t>
            </a:r>
            <a:br>
              <a:rPr lang="en-US" sz="4000" b="1">
                <a:solidFill>
                  <a:srgbClr val="FFFF00"/>
                </a:solidFill>
                <a:latin typeface="Times" charset="0"/>
              </a:rPr>
            </a:br>
            <a:r>
              <a:rPr lang="en-US" sz="4000" b="1">
                <a:solidFill>
                  <a:srgbClr val="FFFF00"/>
                </a:solidFill>
                <a:latin typeface="Times" charset="0"/>
              </a:rPr>
              <a:t>Data Files</a:t>
            </a:r>
            <a:endParaRPr lang="en-US"/>
          </a:p>
        </p:txBody>
      </p:sp>
      <p:grpSp>
        <p:nvGrpSpPr>
          <p:cNvPr id="91145" name="Group 9"/>
          <p:cNvGrpSpPr>
            <a:grpSpLocks/>
          </p:cNvGrpSpPr>
          <p:nvPr/>
        </p:nvGrpSpPr>
        <p:grpSpPr bwMode="auto">
          <a:xfrm>
            <a:off x="2895600" y="1295400"/>
            <a:ext cx="3505200" cy="838200"/>
            <a:chOff x="1824" y="816"/>
            <a:chExt cx="2208" cy="528"/>
          </a:xfrm>
        </p:grpSpPr>
        <p:sp>
          <p:nvSpPr>
            <p:cNvPr id="91146" name="Oval 10"/>
            <p:cNvSpPr>
              <a:spLocks noChangeArrowheads="1"/>
            </p:cNvSpPr>
            <p:nvPr/>
          </p:nvSpPr>
          <p:spPr bwMode="auto">
            <a:xfrm>
              <a:off x="1824" y="816"/>
              <a:ext cx="2208" cy="528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1147" name="Text Box 11"/>
            <p:cNvSpPr txBox="1">
              <a:spLocks noChangeArrowheads="1"/>
            </p:cNvSpPr>
            <p:nvPr/>
          </p:nvSpPr>
          <p:spPr bwMode="auto">
            <a:xfrm>
              <a:off x="2150" y="911"/>
              <a:ext cx="15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FFFF00"/>
                  </a:solidFill>
                  <a:latin typeface="Times" charset="0"/>
                </a:rPr>
                <a:t> </a:t>
              </a:r>
              <a:r>
                <a:rPr lang="en-US" b="1">
                  <a:solidFill>
                    <a:srgbClr val="FFFF00"/>
                  </a:solidFill>
                  <a:latin typeface="Times" charset="0"/>
                </a:rPr>
                <a:t>Data </a:t>
              </a:r>
              <a:r>
                <a:rPr lang="en-US" b="1">
                  <a:solidFill>
                    <a:srgbClr val="FFFF00"/>
                  </a:solidFill>
                </a:rPr>
                <a:t>from</a:t>
              </a:r>
              <a:r>
                <a:rPr lang="en-US" b="1">
                  <a:solidFill>
                    <a:srgbClr val="FFFF00"/>
                  </a:solidFill>
                  <a:latin typeface="Times" charset="0"/>
                </a:rPr>
                <a:t> Argos</a:t>
              </a:r>
            </a:p>
          </p:txBody>
        </p:sp>
      </p:grpSp>
      <p:grpSp>
        <p:nvGrpSpPr>
          <p:cNvPr id="91167" name="Group 31"/>
          <p:cNvGrpSpPr>
            <a:grpSpLocks/>
          </p:cNvGrpSpPr>
          <p:nvPr/>
        </p:nvGrpSpPr>
        <p:grpSpPr bwMode="auto">
          <a:xfrm>
            <a:off x="3086100" y="2133600"/>
            <a:ext cx="3124200" cy="1600200"/>
            <a:chOff x="1944" y="1344"/>
            <a:chExt cx="1968" cy="1008"/>
          </a:xfrm>
        </p:grpSpPr>
        <p:sp>
          <p:nvSpPr>
            <p:cNvPr id="91149" name="Rectangle 13"/>
            <p:cNvSpPr>
              <a:spLocks noChangeArrowheads="1"/>
            </p:cNvSpPr>
            <p:nvPr/>
          </p:nvSpPr>
          <p:spPr bwMode="auto">
            <a:xfrm>
              <a:off x="1944" y="1584"/>
              <a:ext cx="1968" cy="76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FF00"/>
                  </a:solidFill>
                </a:rPr>
                <a:t>B-files</a:t>
              </a:r>
            </a:p>
            <a:p>
              <a:pPr algn="ctr"/>
              <a:r>
                <a:rPr lang="en-US" b="1">
                  <a:solidFill>
                    <a:srgbClr val="FFFF00"/>
                  </a:solidFill>
                </a:rPr>
                <a:t>B00000.DAT</a:t>
              </a:r>
            </a:p>
            <a:p>
              <a:pPr algn="ctr"/>
              <a:r>
                <a:rPr lang="en-US" b="1">
                  <a:solidFill>
                    <a:srgbClr val="FFFF00"/>
                  </a:solidFill>
                </a:rPr>
                <a:t>(raw data for ea. buoy)</a:t>
              </a:r>
            </a:p>
          </p:txBody>
        </p:sp>
        <p:sp>
          <p:nvSpPr>
            <p:cNvPr id="91150" name="Line 14"/>
            <p:cNvSpPr>
              <a:spLocks noChangeShapeType="1"/>
            </p:cNvSpPr>
            <p:nvPr/>
          </p:nvSpPr>
          <p:spPr bwMode="auto">
            <a:xfrm>
              <a:off x="2928" y="1344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151" name="Line 15"/>
            <p:cNvSpPr>
              <a:spLocks noChangeShapeType="1"/>
            </p:cNvSpPr>
            <p:nvPr/>
          </p:nvSpPr>
          <p:spPr bwMode="auto">
            <a:xfrm flipH="1">
              <a:off x="2448" y="1344"/>
              <a:ext cx="24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152" name="Line 16"/>
            <p:cNvSpPr>
              <a:spLocks noChangeShapeType="1"/>
            </p:cNvSpPr>
            <p:nvPr/>
          </p:nvSpPr>
          <p:spPr bwMode="auto">
            <a:xfrm>
              <a:off x="3120" y="1344"/>
              <a:ext cx="24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168" name="Group 32"/>
          <p:cNvGrpSpPr>
            <a:grpSpLocks/>
          </p:cNvGrpSpPr>
          <p:nvPr/>
        </p:nvGrpSpPr>
        <p:grpSpPr bwMode="auto">
          <a:xfrm>
            <a:off x="990600" y="3733800"/>
            <a:ext cx="3429000" cy="1524000"/>
            <a:chOff x="624" y="2352"/>
            <a:chExt cx="2160" cy="960"/>
          </a:xfrm>
        </p:grpSpPr>
        <p:sp>
          <p:nvSpPr>
            <p:cNvPr id="91154" name="Rectangle 18"/>
            <p:cNvSpPr>
              <a:spLocks noChangeArrowheads="1"/>
            </p:cNvSpPr>
            <p:nvPr/>
          </p:nvSpPr>
          <p:spPr bwMode="auto">
            <a:xfrm>
              <a:off x="624" y="2544"/>
              <a:ext cx="1968" cy="76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FF00"/>
                  </a:solidFill>
                </a:rPr>
                <a:t>P-files</a:t>
              </a:r>
            </a:p>
            <a:p>
              <a:pPr algn="ctr"/>
              <a:r>
                <a:rPr lang="en-US" b="1">
                  <a:solidFill>
                    <a:srgbClr val="FFFF00"/>
                  </a:solidFill>
                </a:rPr>
                <a:t>P00000.DAT</a:t>
              </a:r>
            </a:p>
            <a:p>
              <a:pPr algn="ctr"/>
              <a:r>
                <a:rPr lang="en-US" b="1">
                  <a:solidFill>
                    <a:srgbClr val="FFFF00"/>
                  </a:solidFill>
                </a:rPr>
                <a:t>(Edited Position)</a:t>
              </a:r>
            </a:p>
          </p:txBody>
        </p:sp>
        <p:sp>
          <p:nvSpPr>
            <p:cNvPr id="91155" name="Line 19"/>
            <p:cNvSpPr>
              <a:spLocks noChangeShapeType="1"/>
            </p:cNvSpPr>
            <p:nvPr/>
          </p:nvSpPr>
          <p:spPr bwMode="auto">
            <a:xfrm flipH="1">
              <a:off x="2544" y="2352"/>
              <a:ext cx="240" cy="1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169" name="Group 33"/>
          <p:cNvGrpSpPr>
            <a:grpSpLocks/>
          </p:cNvGrpSpPr>
          <p:nvPr/>
        </p:nvGrpSpPr>
        <p:grpSpPr bwMode="auto">
          <a:xfrm>
            <a:off x="4876800" y="3733800"/>
            <a:ext cx="3327400" cy="1524000"/>
            <a:chOff x="3072" y="2352"/>
            <a:chExt cx="2096" cy="960"/>
          </a:xfrm>
        </p:grpSpPr>
        <p:sp>
          <p:nvSpPr>
            <p:cNvPr id="91157" name="Rectangle 21"/>
            <p:cNvSpPr>
              <a:spLocks noChangeArrowheads="1"/>
            </p:cNvSpPr>
            <p:nvPr/>
          </p:nvSpPr>
          <p:spPr bwMode="auto">
            <a:xfrm>
              <a:off x="3200" y="2544"/>
              <a:ext cx="1968" cy="76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FF00"/>
                  </a:solidFill>
                </a:rPr>
                <a:t>S-files</a:t>
              </a:r>
            </a:p>
            <a:p>
              <a:pPr algn="ctr"/>
              <a:r>
                <a:rPr lang="en-US" b="1">
                  <a:solidFill>
                    <a:srgbClr val="FFFF00"/>
                  </a:solidFill>
                </a:rPr>
                <a:t>S00000.DAT</a:t>
              </a:r>
            </a:p>
            <a:p>
              <a:pPr algn="ctr"/>
              <a:r>
                <a:rPr lang="en-US" b="1">
                  <a:solidFill>
                    <a:srgbClr val="FFFF00"/>
                  </a:solidFill>
                </a:rPr>
                <a:t>(Edited SST)</a:t>
              </a:r>
            </a:p>
          </p:txBody>
        </p:sp>
        <p:sp>
          <p:nvSpPr>
            <p:cNvPr id="91158" name="Line 22"/>
            <p:cNvSpPr>
              <a:spLocks noChangeShapeType="1"/>
            </p:cNvSpPr>
            <p:nvPr/>
          </p:nvSpPr>
          <p:spPr bwMode="auto">
            <a:xfrm>
              <a:off x="3072" y="2352"/>
              <a:ext cx="240" cy="1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171" name="Group 35"/>
          <p:cNvGrpSpPr>
            <a:grpSpLocks/>
          </p:cNvGrpSpPr>
          <p:nvPr/>
        </p:nvGrpSpPr>
        <p:grpSpPr bwMode="auto">
          <a:xfrm>
            <a:off x="2438400" y="5257800"/>
            <a:ext cx="4267200" cy="1608138"/>
            <a:chOff x="1536" y="3312"/>
            <a:chExt cx="2688" cy="1013"/>
          </a:xfrm>
        </p:grpSpPr>
        <p:sp>
          <p:nvSpPr>
            <p:cNvPr id="91160" name="Rectangle 24"/>
            <p:cNvSpPr>
              <a:spLocks noChangeArrowheads="1"/>
            </p:cNvSpPr>
            <p:nvPr/>
          </p:nvSpPr>
          <p:spPr bwMode="auto">
            <a:xfrm>
              <a:off x="1872" y="3557"/>
              <a:ext cx="1968" cy="76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FF00"/>
                  </a:solidFill>
                </a:rPr>
                <a:t>K-files</a:t>
              </a:r>
            </a:p>
            <a:p>
              <a:pPr algn="ctr"/>
              <a:r>
                <a:rPr lang="en-US" b="1">
                  <a:solidFill>
                    <a:srgbClr val="FFFF00"/>
                  </a:solidFill>
                </a:rPr>
                <a:t>K00000.DAT</a:t>
              </a:r>
            </a:p>
            <a:p>
              <a:pPr algn="ctr"/>
              <a:r>
                <a:rPr lang="en-US" b="1">
                  <a:solidFill>
                    <a:srgbClr val="FFFF00"/>
                  </a:solidFill>
                </a:rPr>
                <a:t>(Interpolated - Kriging)</a:t>
              </a:r>
            </a:p>
          </p:txBody>
        </p:sp>
        <p:sp>
          <p:nvSpPr>
            <p:cNvPr id="91161" name="Line 25"/>
            <p:cNvSpPr>
              <a:spLocks noChangeShapeType="1"/>
            </p:cNvSpPr>
            <p:nvPr/>
          </p:nvSpPr>
          <p:spPr bwMode="auto">
            <a:xfrm rot="16200000" flipH="1">
              <a:off x="2784" y="3504"/>
              <a:ext cx="19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162" name="Line 26"/>
            <p:cNvSpPr>
              <a:spLocks noChangeShapeType="1"/>
            </p:cNvSpPr>
            <p:nvPr/>
          </p:nvSpPr>
          <p:spPr bwMode="auto">
            <a:xfrm>
              <a:off x="1536" y="3408"/>
              <a:ext cx="26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163" name="Line 27"/>
            <p:cNvSpPr>
              <a:spLocks noChangeShapeType="1"/>
            </p:cNvSpPr>
            <p:nvPr/>
          </p:nvSpPr>
          <p:spPr bwMode="auto">
            <a:xfrm>
              <a:off x="1536" y="3312"/>
              <a:ext cx="0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164" name="Line 28"/>
            <p:cNvSpPr>
              <a:spLocks noChangeShapeType="1"/>
            </p:cNvSpPr>
            <p:nvPr/>
          </p:nvSpPr>
          <p:spPr bwMode="auto">
            <a:xfrm>
              <a:off x="4224" y="3312"/>
              <a:ext cx="0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165" name="Text Box 29"/>
          <p:cNvSpPr txBox="1">
            <a:spLocks noChangeArrowheads="1"/>
          </p:cNvSpPr>
          <p:nvPr/>
        </p:nvSpPr>
        <p:spPr bwMode="auto">
          <a:xfrm>
            <a:off x="0" y="1905000"/>
            <a:ext cx="35004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rgbClr val="800000"/>
                </a:solidFill>
                <a:latin typeface="Times" charset="0"/>
              </a:rPr>
              <a:t>Apply calibrations and split</a:t>
            </a:r>
          </a:p>
          <a:p>
            <a:r>
              <a:rPr lang="en-US" sz="2200" b="1">
                <a:solidFill>
                  <a:srgbClr val="800000"/>
                </a:solidFill>
                <a:latin typeface="Times" charset="0"/>
              </a:rPr>
              <a:t>into individual files by ID</a:t>
            </a:r>
          </a:p>
        </p:txBody>
      </p:sp>
      <p:sp>
        <p:nvSpPr>
          <p:cNvPr id="91166" name="Text Box 30"/>
          <p:cNvSpPr txBox="1">
            <a:spLocks noChangeArrowheads="1"/>
          </p:cNvSpPr>
          <p:nvPr/>
        </p:nvSpPr>
        <p:spPr bwMode="auto">
          <a:xfrm>
            <a:off x="6019800" y="5441950"/>
            <a:ext cx="26558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  <a:latin typeface="Times" charset="0"/>
              </a:rPr>
              <a:t>Reside in AOML</a:t>
            </a:r>
          </a:p>
          <a:p>
            <a:r>
              <a:rPr lang="en-US" b="1" dirty="0">
                <a:solidFill>
                  <a:srgbClr val="800000"/>
                </a:solidFill>
                <a:latin typeface="Times" charset="0"/>
              </a:rPr>
              <a:t>database, available</a:t>
            </a:r>
          </a:p>
          <a:p>
            <a:r>
              <a:rPr lang="en-US" b="1" dirty="0">
                <a:solidFill>
                  <a:srgbClr val="800000"/>
                </a:solidFill>
                <a:latin typeface="Times" charset="0"/>
              </a:rPr>
              <a:t>through the WEB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4" grpId="0" animBg="1" autoUpdateAnimBg="0"/>
      <p:bldP spid="91165" grpId="0" autoUpdateAnimBg="0"/>
      <p:bldP spid="91166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CC"/>
      </a:hlink>
      <a:folHlink>
        <a:srgbClr val="000099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1020</TotalTime>
  <Words>1017</Words>
  <Application>Microsoft Office PowerPoint</Application>
  <PresentationFormat>On-screen Show (4:3)</PresentationFormat>
  <Paragraphs>275</Paragraphs>
  <Slides>39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Default Design</vt:lpstr>
      <vt:lpstr>Slide 1</vt:lpstr>
      <vt:lpstr>Slide 2</vt:lpstr>
      <vt:lpstr>Slide 3</vt:lpstr>
      <vt:lpstr>Importance of Metadata</vt:lpstr>
      <vt:lpstr>Sample Specification Sheet</vt:lpstr>
      <vt:lpstr>Slide 6</vt:lpstr>
      <vt:lpstr>Slide 7</vt:lpstr>
      <vt:lpstr>Drifter Database Information Files</vt:lpstr>
      <vt:lpstr>Drifter Database Data Files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How To Access Drifter Data</vt:lpstr>
      <vt:lpstr>Slide 22</vt:lpstr>
      <vt:lpstr>How To Access Drifter Data</vt:lpstr>
      <vt:lpstr>Slide 24</vt:lpstr>
      <vt:lpstr>How To Access Drifter Data</vt:lpstr>
      <vt:lpstr>How To Access Drifter Data</vt:lpstr>
      <vt:lpstr>Slide 27</vt:lpstr>
      <vt:lpstr>How To Access Drifter Data</vt:lpstr>
      <vt:lpstr>How To Access Drifter Data</vt:lpstr>
      <vt:lpstr>How To Access drifter Data</vt:lpstr>
      <vt:lpstr>How To Access Drifter Data</vt:lpstr>
      <vt:lpstr>How To Access Drifter Products</vt:lpstr>
      <vt:lpstr>How To Access Drifter Products</vt:lpstr>
      <vt:lpstr>Slide 34</vt:lpstr>
      <vt:lpstr>Slide 35</vt:lpstr>
      <vt:lpstr>Slide 36</vt:lpstr>
      <vt:lpstr>Slide 37</vt:lpstr>
      <vt:lpstr>Slide 38</vt:lpstr>
      <vt:lpstr>Slide 39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Mayra.Pazos</cp:lastModifiedBy>
  <cp:revision>58</cp:revision>
  <dcterms:created xsi:type="dcterms:W3CDTF">1601-01-01T00:00:00Z</dcterms:created>
  <dcterms:modified xsi:type="dcterms:W3CDTF">2011-09-13T17:24:24Z</dcterms:modified>
</cp:coreProperties>
</file>