
<file path=[Content_Types].xml><?xml version="1.0" encoding="utf-8"?>
<Types xmlns="http://schemas.openxmlformats.org/package/2006/content-types">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4.xml" ContentType="application/vnd.openxmlformats-officedocument.presentationml.notesSlide+xml"/>
  <Override PartName="/ppt/slides/slide13.xml" ContentType="application/vnd.openxmlformats-officedocument.presentationml.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slides/slide53.xml" ContentType="application/vnd.openxmlformats-officedocument.presentationml.slide+xml"/>
  <Override PartName="/ppt/slides/slide55.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notesSlides/notesSlide3.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Default Extension="jpeg" ContentType="image/jpeg"/>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64"/>
  </p:notesMasterIdLst>
  <p:sldIdLst>
    <p:sldId id="256" r:id="rId2"/>
    <p:sldId id="260" r:id="rId3"/>
    <p:sldId id="261" r:id="rId4"/>
    <p:sldId id="257" r:id="rId5"/>
    <p:sldId id="258" r:id="rId6"/>
    <p:sldId id="259" r:id="rId7"/>
    <p:sldId id="262" r:id="rId8"/>
    <p:sldId id="263" r:id="rId9"/>
    <p:sldId id="284"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312" r:id="rId25"/>
    <p:sldId id="280" r:id="rId26"/>
    <p:sldId id="281" r:id="rId27"/>
    <p:sldId id="283" r:id="rId28"/>
    <p:sldId id="285" r:id="rId29"/>
    <p:sldId id="282" r:id="rId30"/>
    <p:sldId id="286" r:id="rId31"/>
    <p:sldId id="288" r:id="rId32"/>
    <p:sldId id="289" r:id="rId33"/>
    <p:sldId id="291" r:id="rId34"/>
    <p:sldId id="287" r:id="rId35"/>
    <p:sldId id="292" r:id="rId36"/>
    <p:sldId id="294" r:id="rId37"/>
    <p:sldId id="297" r:id="rId38"/>
    <p:sldId id="293" r:id="rId39"/>
    <p:sldId id="295" r:id="rId40"/>
    <p:sldId id="296" r:id="rId41"/>
    <p:sldId id="318" r:id="rId42"/>
    <p:sldId id="298" r:id="rId43"/>
    <p:sldId id="313" r:id="rId44"/>
    <p:sldId id="299" r:id="rId45"/>
    <p:sldId id="317" r:id="rId46"/>
    <p:sldId id="320" r:id="rId47"/>
    <p:sldId id="300" r:id="rId48"/>
    <p:sldId id="301" r:id="rId49"/>
    <p:sldId id="302" r:id="rId50"/>
    <p:sldId id="303" r:id="rId51"/>
    <p:sldId id="311" r:id="rId52"/>
    <p:sldId id="304" r:id="rId53"/>
    <p:sldId id="305" r:id="rId54"/>
    <p:sldId id="306" r:id="rId55"/>
    <p:sldId id="308" r:id="rId56"/>
    <p:sldId id="307" r:id="rId57"/>
    <p:sldId id="309" r:id="rId58"/>
    <p:sldId id="310" r:id="rId59"/>
    <p:sldId id="314" r:id="rId60"/>
    <p:sldId id="319" r:id="rId61"/>
    <p:sldId id="316" r:id="rId62"/>
    <p:sldId id="315"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41" d="100"/>
          <a:sy n="141" d="100"/>
        </p:scale>
        <p:origin x="0" y="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notesMaster" Target="notesMasters/notesMaster1.xml"/><Relationship Id="rId60" Type="http://schemas.openxmlformats.org/officeDocument/2006/relationships/slide" Target="slides/slide59.xml"/><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63" Type="http://schemas.openxmlformats.org/officeDocument/2006/relationships/slide" Target="slides/slide62.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69" Type="http://schemas.openxmlformats.org/officeDocument/2006/relationships/tableStyles" Target="tableStyles.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presProps" Target="presProps.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printerSettings" Target="printerSettings/printerSettings1.bin"/><Relationship Id="rId67" Type="http://schemas.openxmlformats.org/officeDocument/2006/relationships/viewProps" Target="viewProps.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theme" Target="theme/theme1.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036951-0F4C-2A47-8660-F9F46648545D}" type="datetimeFigureOut">
              <a:rPr lang="en-US" smtClean="0"/>
              <a:pPr/>
              <a:t>5/19/10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924C23-CF47-8441-AB52-A5269A5D4D3E}"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Estimate 6000</a:t>
            </a:r>
            <a:r>
              <a:rPr lang="en-US" baseline="0" dirty="0" smtClean="0"/>
              <a:t> to 12,000 deaths</a:t>
            </a:r>
            <a:endParaRPr lang="en-US" dirty="0"/>
          </a:p>
        </p:txBody>
      </p:sp>
      <p:sp>
        <p:nvSpPr>
          <p:cNvPr id="4" name="Slide Number Placeholder 3"/>
          <p:cNvSpPr>
            <a:spLocks noGrp="1"/>
          </p:cNvSpPr>
          <p:nvPr>
            <p:ph type="sldNum" sz="quarter" idx="10"/>
          </p:nvPr>
        </p:nvSpPr>
        <p:spPr/>
        <p:txBody>
          <a:bodyPr/>
          <a:lstStyle/>
          <a:p>
            <a:fld id="{15924C23-CF47-8441-AB52-A5269A5D4D3E}" type="slidenum">
              <a:rPr lang="en-US" smtClean="0"/>
              <a:pPr/>
              <a:t>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19% of local population</a:t>
            </a:r>
            <a:endParaRPr lang="en-US" dirty="0"/>
          </a:p>
        </p:txBody>
      </p:sp>
      <p:sp>
        <p:nvSpPr>
          <p:cNvPr id="4" name="Slide Number Placeholder 3"/>
          <p:cNvSpPr>
            <a:spLocks noGrp="1"/>
          </p:cNvSpPr>
          <p:nvPr>
            <p:ph type="sldNum" sz="quarter" idx="10"/>
          </p:nvPr>
        </p:nvSpPr>
        <p:spPr/>
        <p:txBody>
          <a:bodyPr/>
          <a:lstStyle/>
          <a:p>
            <a:fld id="{15924C23-CF47-8441-AB52-A5269A5D4D3E}" type="slidenum">
              <a:rPr lang="en-US" smtClean="0"/>
              <a:pPr/>
              <a:t>44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“Flight of the </a:t>
            </a:r>
            <a:r>
              <a:rPr lang="en-US" dirty="0" err="1" smtClean="0"/>
              <a:t>Thielens</a:t>
            </a:r>
            <a:r>
              <a:rPr lang="en-US" dirty="0" smtClean="0"/>
              <a:t>” by Thomas Hart Benton (1938)</a:t>
            </a:r>
            <a:endParaRPr lang="en-US" dirty="0"/>
          </a:p>
        </p:txBody>
      </p:sp>
      <p:sp>
        <p:nvSpPr>
          <p:cNvPr id="4" name="Slide Number Placeholder 3"/>
          <p:cNvSpPr>
            <a:spLocks noGrp="1"/>
          </p:cNvSpPr>
          <p:nvPr>
            <p:ph type="sldNum" sz="quarter" idx="10"/>
          </p:nvPr>
        </p:nvSpPr>
        <p:spPr/>
        <p:txBody>
          <a:bodyPr/>
          <a:lstStyle/>
          <a:p>
            <a:fld id="{15924C23-CF47-8441-AB52-A5269A5D4D3E}" type="slidenum">
              <a:rPr lang="en-US" smtClean="0"/>
              <a:pPr/>
              <a:t>60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4FAE82-BDD5-0746-B2DB-C81809A48D10}" type="slidenum">
              <a:rPr lang="en-US"/>
              <a:pPr/>
              <a:t>4</a:t>
            </a:fld>
            <a:endParaRPr lang="en-US" dirty="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r>
              <a:rPr lang="en-US" sz="1200" b="1" kern="1200" dirty="0" smtClean="0">
                <a:solidFill>
                  <a:schemeClr val="tx1"/>
                </a:solidFill>
                <a:latin typeface="+mn-lt"/>
                <a:ea typeface="+mn-ea"/>
                <a:cs typeface="+mn-cs"/>
              </a:rPr>
              <a:t>Guglielmo Marconi (1874-1937)  Nobel prize physics 1909</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594D3C-6728-B144-AD0F-28A6AE6771B5}" type="slidenum">
              <a:rPr lang="en-US"/>
              <a:pPr/>
              <a:t>5</a:t>
            </a:fld>
            <a:endParaRPr lang="en-US" dirty="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232683-C080-0D42-A9CD-2A1B8EC9266D}" type="slidenum">
              <a:rPr lang="en-US"/>
              <a:pPr/>
              <a:t>6</a:t>
            </a:fld>
            <a:endParaRPr lang="en-US" dirty="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Population Key West 12,500 other Keys 865 </a:t>
            </a:r>
            <a:endParaRPr lang="en-US" dirty="0"/>
          </a:p>
        </p:txBody>
      </p:sp>
      <p:sp>
        <p:nvSpPr>
          <p:cNvPr id="4" name="Slide Number Placeholder 3"/>
          <p:cNvSpPr>
            <a:spLocks noGrp="1"/>
          </p:cNvSpPr>
          <p:nvPr>
            <p:ph type="sldNum" sz="quarter" idx="10"/>
          </p:nvPr>
        </p:nvSpPr>
        <p:spPr/>
        <p:txBody>
          <a:bodyPr/>
          <a:lstStyle/>
          <a:p>
            <a:fld id="{15924C23-CF47-8441-AB52-A5269A5D4D3E}" type="slidenum">
              <a:rPr lang="en-US" smtClean="0"/>
              <a:pPr/>
              <a:t>27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Population Key West 12,500 other Keys 865 </a:t>
            </a:r>
            <a:endParaRPr lang="en-US" dirty="0"/>
          </a:p>
        </p:txBody>
      </p:sp>
      <p:sp>
        <p:nvSpPr>
          <p:cNvPr id="4" name="Slide Number Placeholder 3"/>
          <p:cNvSpPr>
            <a:spLocks noGrp="1"/>
          </p:cNvSpPr>
          <p:nvPr>
            <p:ph type="sldNum" sz="quarter" idx="10"/>
          </p:nvPr>
        </p:nvSpPr>
        <p:spPr/>
        <p:txBody>
          <a:bodyPr/>
          <a:lstStyle/>
          <a:p>
            <a:fld id="{15924C23-CF47-8441-AB52-A5269A5D4D3E}" type="slidenum">
              <a:rPr lang="en-US" smtClean="0"/>
              <a:pPr/>
              <a:t>28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Cuerpo de Aviación del Ejército de Cuba (CAEC)</a:t>
            </a:r>
            <a:r>
              <a:rPr lang="en-US" sz="1200" b="0" kern="1200" dirty="0" smtClean="0">
                <a:solidFill>
                  <a:schemeClr val="tx1"/>
                </a:solidFill>
                <a:latin typeface="+mn-lt"/>
                <a:ea typeface="+mn-ea"/>
                <a:cs typeface="+mn-cs"/>
              </a:rPr>
              <a:t>, Povey was an American WWI fighter pilot</a:t>
            </a:r>
            <a:r>
              <a:rPr lang="en-US" sz="1200" b="0" kern="1200" baseline="0" dirty="0" smtClean="0">
                <a:solidFill>
                  <a:schemeClr val="tx1"/>
                </a:solidFill>
                <a:latin typeface="+mn-lt"/>
                <a:ea typeface="+mn-ea"/>
                <a:cs typeface="+mn-cs"/>
              </a:rPr>
              <a:t> and barnstormer recruited by Cuban government to train their pilots and reorganize CAEC after overthrow of Gerardo “</a:t>
            </a:r>
            <a:r>
              <a:rPr lang="en-US" sz="1200" b="0" kern="1200" baseline="0" smtClean="0">
                <a:solidFill>
                  <a:schemeClr val="tx1"/>
                </a:solidFill>
                <a:latin typeface="+mn-lt"/>
                <a:ea typeface="+mn-ea"/>
                <a:cs typeface="+mn-cs"/>
              </a:rPr>
              <a:t>3 fingers” </a:t>
            </a:r>
            <a:r>
              <a:rPr lang="en-US" sz="1200" b="0" kern="1200" baseline="0" dirty="0" smtClean="0">
                <a:solidFill>
                  <a:schemeClr val="tx1"/>
                </a:solidFill>
                <a:latin typeface="+mn-lt"/>
                <a:ea typeface="+mn-ea"/>
                <a:cs typeface="+mn-cs"/>
              </a:rPr>
              <a:t>Machado.</a:t>
            </a:r>
            <a:endParaRPr lang="en-US" b="0" dirty="0"/>
          </a:p>
        </p:txBody>
      </p:sp>
      <p:sp>
        <p:nvSpPr>
          <p:cNvPr id="4" name="Slide Number Placeholder 3"/>
          <p:cNvSpPr>
            <a:spLocks noGrp="1"/>
          </p:cNvSpPr>
          <p:nvPr>
            <p:ph type="sldNum" sz="quarter" idx="10"/>
          </p:nvPr>
        </p:nvSpPr>
        <p:spPr/>
        <p:txBody>
          <a:bodyPr/>
          <a:lstStyle/>
          <a:p>
            <a:fld id="{15924C23-CF47-8441-AB52-A5269A5D4D3E}" type="slidenum">
              <a:rPr lang="en-US" smtClean="0"/>
              <a:pPr/>
              <a:t>36</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FERA</a:t>
            </a:r>
            <a:r>
              <a:rPr lang="en-US" baseline="0" dirty="0" smtClean="0"/>
              <a:t> camp supervisor Ray Sheldon</a:t>
            </a:r>
            <a:endParaRPr lang="en-US" dirty="0"/>
          </a:p>
        </p:txBody>
      </p:sp>
      <p:sp>
        <p:nvSpPr>
          <p:cNvPr id="4" name="Slide Number Placeholder 3"/>
          <p:cNvSpPr>
            <a:spLocks noGrp="1"/>
          </p:cNvSpPr>
          <p:nvPr>
            <p:ph type="sldNum" sz="quarter" idx="10"/>
          </p:nvPr>
        </p:nvSpPr>
        <p:spPr/>
        <p:txBody>
          <a:bodyPr/>
          <a:lstStyle/>
          <a:p>
            <a:fld id="{15924C23-CF47-8441-AB52-A5269A5D4D3E}" type="slidenum">
              <a:rPr lang="en-US" smtClean="0"/>
              <a:pPr/>
              <a:t>42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Rail cars</a:t>
            </a:r>
            <a:r>
              <a:rPr lang="en-US" baseline="0" dirty="0" smtClean="0"/>
              <a:t> swept from tracks, vegetation stripped from the land, few structures left standing, men and automobiles pushed into Florida Bay, men sought refuge from wind in rock pit were drown</a:t>
            </a:r>
            <a:endParaRPr lang="en-US" dirty="0"/>
          </a:p>
        </p:txBody>
      </p:sp>
      <p:sp>
        <p:nvSpPr>
          <p:cNvPr id="4" name="Slide Number Placeholder 3"/>
          <p:cNvSpPr>
            <a:spLocks noGrp="1"/>
          </p:cNvSpPr>
          <p:nvPr>
            <p:ph type="sldNum" sz="quarter" idx="10"/>
          </p:nvPr>
        </p:nvSpPr>
        <p:spPr/>
        <p:txBody>
          <a:bodyPr/>
          <a:lstStyle/>
          <a:p>
            <a:fld id="{15924C23-CF47-8441-AB52-A5269A5D4D3E}" type="slidenum">
              <a:rPr lang="en-US" smtClean="0"/>
              <a:pPr/>
              <a:t>43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422E2F-A678-1846-B80F-2717AFA39146}" type="datetimeFigureOut">
              <a:rPr lang="en-US" smtClean="0"/>
              <a:pPr/>
              <a:t>5/19/10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9E2E7C-4751-B94E-BA93-3E61BEC9E5B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422E2F-A678-1846-B80F-2717AFA39146}" type="datetimeFigureOut">
              <a:rPr lang="en-US" smtClean="0"/>
              <a:pPr/>
              <a:t>5/19/10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9E2E7C-4751-B94E-BA93-3E61BEC9E5B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422E2F-A678-1846-B80F-2717AFA39146}" type="datetimeFigureOut">
              <a:rPr lang="en-US" smtClean="0"/>
              <a:pPr/>
              <a:t>5/19/10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9E2E7C-4751-B94E-BA93-3E61BEC9E5B6}"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ED379454-E0B9-BB45-856B-7BD1D9F0B939}"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422E2F-A678-1846-B80F-2717AFA39146}" type="datetimeFigureOut">
              <a:rPr lang="en-US" smtClean="0"/>
              <a:pPr/>
              <a:t>5/19/10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9E2E7C-4751-B94E-BA93-3E61BEC9E5B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422E2F-A678-1846-B80F-2717AFA39146}" type="datetimeFigureOut">
              <a:rPr lang="en-US" smtClean="0"/>
              <a:pPr/>
              <a:t>5/19/10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9E2E7C-4751-B94E-BA93-3E61BEC9E5B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422E2F-A678-1846-B80F-2717AFA39146}" type="datetimeFigureOut">
              <a:rPr lang="en-US" smtClean="0"/>
              <a:pPr/>
              <a:t>5/19/10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9E2E7C-4751-B94E-BA93-3E61BEC9E5B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422E2F-A678-1846-B80F-2717AFA39146}" type="datetimeFigureOut">
              <a:rPr lang="en-US" smtClean="0"/>
              <a:pPr/>
              <a:t>5/19/10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C9E2E7C-4751-B94E-BA93-3E61BEC9E5B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422E2F-A678-1846-B80F-2717AFA39146}" type="datetimeFigureOut">
              <a:rPr lang="en-US" smtClean="0"/>
              <a:pPr/>
              <a:t>5/19/10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C9E2E7C-4751-B94E-BA93-3E61BEC9E5B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422E2F-A678-1846-B80F-2717AFA39146}" type="datetimeFigureOut">
              <a:rPr lang="en-US" smtClean="0"/>
              <a:pPr/>
              <a:t>5/19/10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C9E2E7C-4751-B94E-BA93-3E61BEC9E5B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422E2F-A678-1846-B80F-2717AFA39146}" type="datetimeFigureOut">
              <a:rPr lang="en-US" smtClean="0"/>
              <a:pPr/>
              <a:t>5/19/10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9E2E7C-4751-B94E-BA93-3E61BEC9E5B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422E2F-A678-1846-B80F-2717AFA39146}" type="datetimeFigureOut">
              <a:rPr lang="en-US" smtClean="0"/>
              <a:pPr/>
              <a:t>5/19/10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9E2E7C-4751-B94E-BA93-3E61BEC9E5B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422E2F-A678-1846-B80F-2717AFA39146}" type="datetimeFigureOut">
              <a:rPr lang="en-US" smtClean="0"/>
              <a:pPr/>
              <a:t>5/19/10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9E2E7C-4751-B94E-BA93-3E61BEC9E5B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audio" Target="file://localhost/Volumes/iMovie/stormfury/Media/Stout%20Hearted%20Men%2001" TargetMode="External"/><Relationship Id="rId2" Type="http://schemas.openxmlformats.org/officeDocument/2006/relationships/slideLayout" Target="../slideLayouts/slideLayout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3" Type="http://schemas.openxmlformats.org/officeDocument/2006/relationships/image" Target="../media/image16.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4" Type="http://schemas.openxmlformats.org/officeDocument/2006/relationships/image" Target="../media/image17.jpeg"/><Relationship Id="rId1" Type="http://schemas.openxmlformats.org/officeDocument/2006/relationships/slideLayout" Target="../slideLayouts/slideLayout8.xml"/><Relationship Id="rId2" Type="http://schemas.openxmlformats.org/officeDocument/2006/relationships/image" Target="../media/image15.jpeg"/><Relationship Id="rId3" Type="http://schemas.openxmlformats.org/officeDocument/2006/relationships/image" Target="../media/image16.jpeg"/></Relationships>
</file>

<file path=ppt/slides/_rels/slide21.xml.rels><?xml version="1.0" encoding="UTF-8" standalone="yes"?>
<Relationships xmlns="http://schemas.openxmlformats.org/package/2006/relationships"><Relationship Id="rId4" Type="http://schemas.openxmlformats.org/officeDocument/2006/relationships/image" Target="../media/image17.jpeg"/><Relationship Id="rId1" Type="http://schemas.openxmlformats.org/officeDocument/2006/relationships/slideLayout" Target="../slideLayouts/slideLayout8.xml"/><Relationship Id="rId2" Type="http://schemas.openxmlformats.org/officeDocument/2006/relationships/image" Target="../media/image15.jpeg"/><Relationship Id="rId3" Type="http://schemas.openxmlformats.org/officeDocument/2006/relationships/image" Target="../media/image16.jpeg"/><Relationship Id="rId5" Type="http://schemas.openxmlformats.org/officeDocument/2006/relationships/image" Target="../media/image18.jpeg"/></Relationships>
</file>

<file path=ppt/slides/_rels/slide22.xml.rels><?xml version="1.0" encoding="UTF-8" standalone="yes"?>
<Relationships xmlns="http://schemas.openxmlformats.org/package/2006/relationships"><Relationship Id="rId6" Type="http://schemas.openxmlformats.org/officeDocument/2006/relationships/image" Target="../media/image19.jpeg"/><Relationship Id="rId4" Type="http://schemas.openxmlformats.org/officeDocument/2006/relationships/image" Target="../media/image17.jpeg"/><Relationship Id="rId1" Type="http://schemas.openxmlformats.org/officeDocument/2006/relationships/slideLayout" Target="../slideLayouts/slideLayout8.xml"/><Relationship Id="rId2" Type="http://schemas.openxmlformats.org/officeDocument/2006/relationships/image" Target="../media/image15.jpeg"/><Relationship Id="rId3" Type="http://schemas.openxmlformats.org/officeDocument/2006/relationships/image" Target="../media/image16.jpeg"/><Relationship Id="rId5" Type="http://schemas.openxmlformats.org/officeDocument/2006/relationships/image" Target="../media/image18.jpeg"/></Relationships>
</file>

<file path=ppt/slides/_rels/slide23.xml.rels><?xml version="1.0" encoding="UTF-8" standalone="yes"?>
<Relationships xmlns="http://schemas.openxmlformats.org/package/2006/relationships"><Relationship Id="rId8" Type="http://schemas.openxmlformats.org/officeDocument/2006/relationships/image" Target="../media/image21.jpeg"/><Relationship Id="rId4" Type="http://schemas.openxmlformats.org/officeDocument/2006/relationships/image" Target="../media/image17.jpeg"/><Relationship Id="rId5" Type="http://schemas.openxmlformats.org/officeDocument/2006/relationships/image" Target="../media/image18.jpeg"/><Relationship Id="rId7" Type="http://schemas.openxmlformats.org/officeDocument/2006/relationships/image" Target="../media/image20.jpeg"/><Relationship Id="rId1" Type="http://schemas.openxmlformats.org/officeDocument/2006/relationships/slideLayout" Target="../slideLayouts/slideLayout8.xml"/><Relationship Id="rId2" Type="http://schemas.openxmlformats.org/officeDocument/2006/relationships/image" Target="../media/image15.jpeg"/><Relationship Id="rId3" Type="http://schemas.openxmlformats.org/officeDocument/2006/relationships/image" Target="../media/image16.jpeg"/><Relationship Id="rId6" Type="http://schemas.openxmlformats.org/officeDocument/2006/relationships/image" Target="../media/image19.jpeg"/></Relationships>
</file>

<file path=ppt/slides/_rels/slide24.xml.rels><?xml version="1.0" encoding="UTF-8" standalone="yes"?>
<Relationships xmlns="http://schemas.openxmlformats.org/package/2006/relationships"><Relationship Id="rId8" Type="http://schemas.openxmlformats.org/officeDocument/2006/relationships/image" Target="../media/image21.jpeg"/><Relationship Id="rId4" Type="http://schemas.openxmlformats.org/officeDocument/2006/relationships/image" Target="../media/image17.jpeg"/><Relationship Id="rId5" Type="http://schemas.openxmlformats.org/officeDocument/2006/relationships/image" Target="../media/image18.jpeg"/><Relationship Id="rId7" Type="http://schemas.openxmlformats.org/officeDocument/2006/relationships/image" Target="../media/image20.jpeg"/><Relationship Id="rId1" Type="http://schemas.openxmlformats.org/officeDocument/2006/relationships/slideLayout" Target="../slideLayouts/slideLayout8.xml"/><Relationship Id="rId2" Type="http://schemas.openxmlformats.org/officeDocument/2006/relationships/image" Target="../media/image15.jpeg"/><Relationship Id="rId3" Type="http://schemas.openxmlformats.org/officeDocument/2006/relationships/image" Target="../media/image16.jpeg"/><Relationship Id="rId6" Type="http://schemas.openxmlformats.org/officeDocument/2006/relationships/image" Target="../media/image19.jpeg"/></Relationships>
</file>

<file path=ppt/slides/_rels/slide25.xml.rels><?xml version="1.0" encoding="UTF-8" standalone="yes"?>
<Relationships xmlns="http://schemas.openxmlformats.org/package/2006/relationships"><Relationship Id="rId4" Type="http://schemas.openxmlformats.org/officeDocument/2006/relationships/image" Target="../media/image24.png"/><Relationship Id="rId1" Type="http://schemas.openxmlformats.org/officeDocument/2006/relationships/slideLayout" Target="../slideLayouts/slideLayout8.xml"/><Relationship Id="rId2" Type="http://schemas.openxmlformats.org/officeDocument/2006/relationships/image" Target="../media/image22.png"/><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26.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2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3" Type="http://schemas.openxmlformats.org/officeDocument/2006/relationships/image" Target="../media/image29.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3" Type="http://schemas.openxmlformats.org/officeDocument/2006/relationships/image" Target="../media/image31.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4" Type="http://schemas.openxmlformats.org/officeDocument/2006/relationships/image" Target="../media/image32.jpeg"/><Relationship Id="rId1" Type="http://schemas.openxmlformats.org/officeDocument/2006/relationships/slideLayout" Target="../slideLayouts/slideLayout9.xml"/><Relationship Id="rId2" Type="http://schemas.openxmlformats.org/officeDocument/2006/relationships/image" Target="../media/image30.jpeg"/><Relationship Id="rId3" Type="http://schemas.openxmlformats.org/officeDocument/2006/relationships/image" Target="../media/image31.jpeg"/></Relationships>
</file>

<file path=ppt/slides/_rels/slide33.xml.rels><?xml version="1.0" encoding="UTF-8" standalone="yes"?>
<Relationships xmlns="http://schemas.openxmlformats.org/package/2006/relationships"><Relationship Id="rId4" Type="http://schemas.openxmlformats.org/officeDocument/2006/relationships/image" Target="../media/image32.jpeg"/><Relationship Id="rId1" Type="http://schemas.openxmlformats.org/officeDocument/2006/relationships/slideLayout" Target="../slideLayouts/slideLayout9.xml"/><Relationship Id="rId2" Type="http://schemas.openxmlformats.org/officeDocument/2006/relationships/image" Target="../media/image30.jpeg"/><Relationship Id="rId3" Type="http://schemas.openxmlformats.org/officeDocument/2006/relationships/image" Target="../media/image31.jpeg"/><Relationship Id="rId5" Type="http://schemas.openxmlformats.org/officeDocument/2006/relationships/image" Target="../media/image33.jpeg"/></Relationships>
</file>

<file path=ppt/slides/_rels/slide34.xml.rels><?xml version="1.0" encoding="UTF-8" standalone="yes"?>
<Relationships xmlns="http://schemas.openxmlformats.org/package/2006/relationships"><Relationship Id="rId4" Type="http://schemas.openxmlformats.org/officeDocument/2006/relationships/image" Target="../media/image34.jpeg"/><Relationship Id="rId1" Type="http://schemas.openxmlformats.org/officeDocument/2006/relationships/slideLayout" Target="../slideLayouts/slideLayout9.xml"/><Relationship Id="rId2" Type="http://schemas.openxmlformats.org/officeDocument/2006/relationships/image" Target="../media/image28.jpeg"/><Relationship Id="rId3" Type="http://schemas.openxmlformats.org/officeDocument/2006/relationships/image" Target="../media/image29.jpeg"/></Relationships>
</file>

<file path=ppt/slides/_rels/slide35.xml.rels><?xml version="1.0" encoding="UTF-8" standalone="yes"?>
<Relationships xmlns="http://schemas.openxmlformats.org/package/2006/relationships"><Relationship Id="rId4" Type="http://schemas.openxmlformats.org/officeDocument/2006/relationships/image" Target="../media/image34.jpeg"/><Relationship Id="rId1" Type="http://schemas.openxmlformats.org/officeDocument/2006/relationships/slideLayout" Target="../slideLayouts/slideLayout9.xml"/><Relationship Id="rId2" Type="http://schemas.openxmlformats.org/officeDocument/2006/relationships/image" Target="../media/image28.jpeg"/><Relationship Id="rId3" Type="http://schemas.openxmlformats.org/officeDocument/2006/relationships/image" Target="../media/image29.jpeg"/><Relationship Id="rId5" Type="http://schemas.openxmlformats.org/officeDocument/2006/relationships/image" Target="../media/image35.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36.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4" Type="http://schemas.openxmlformats.org/officeDocument/2006/relationships/image" Target="../media/image34.jpeg"/><Relationship Id="rId5" Type="http://schemas.openxmlformats.org/officeDocument/2006/relationships/image" Target="../media/image35.jpeg"/><Relationship Id="rId7" Type="http://schemas.openxmlformats.org/officeDocument/2006/relationships/image" Target="../media/image39.jpeg"/><Relationship Id="rId1" Type="http://schemas.openxmlformats.org/officeDocument/2006/relationships/slideLayout" Target="../slideLayouts/slideLayout9.xml"/><Relationship Id="rId2" Type="http://schemas.openxmlformats.org/officeDocument/2006/relationships/image" Target="../media/image28.jpeg"/><Relationship Id="rId3" Type="http://schemas.openxmlformats.org/officeDocument/2006/relationships/image" Target="../media/image29.jpeg"/><Relationship Id="rId6" Type="http://schemas.openxmlformats.org/officeDocument/2006/relationships/image" Target="../media/image38.jpeg"/></Relationships>
</file>

<file path=ppt/slides/_rels/slide39.xml.rels><?xml version="1.0" encoding="UTF-8" standalone="yes"?>
<Relationships xmlns="http://schemas.openxmlformats.org/package/2006/relationships"><Relationship Id="rId4" Type="http://schemas.openxmlformats.org/officeDocument/2006/relationships/image" Target="../media/image34.jpeg"/><Relationship Id="rId5" Type="http://schemas.openxmlformats.org/officeDocument/2006/relationships/image" Target="../media/image35.jpeg"/><Relationship Id="rId7" Type="http://schemas.openxmlformats.org/officeDocument/2006/relationships/image" Target="../media/image40.jpeg"/><Relationship Id="rId1" Type="http://schemas.openxmlformats.org/officeDocument/2006/relationships/slideLayout" Target="../slideLayouts/slideLayout9.xml"/><Relationship Id="rId2" Type="http://schemas.openxmlformats.org/officeDocument/2006/relationships/image" Target="../media/image28.jpeg"/><Relationship Id="rId3" Type="http://schemas.openxmlformats.org/officeDocument/2006/relationships/image" Target="../media/image29.jpeg"/><Relationship Id="rId6" Type="http://schemas.openxmlformats.org/officeDocument/2006/relationships/image" Target="../media/image3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5.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41.jpeg"/><Relationship Id="rId4" Type="http://schemas.openxmlformats.org/officeDocument/2006/relationships/image" Target="../media/image34.jpeg"/><Relationship Id="rId5" Type="http://schemas.openxmlformats.org/officeDocument/2006/relationships/image" Target="../media/image35.jpeg"/><Relationship Id="rId7" Type="http://schemas.openxmlformats.org/officeDocument/2006/relationships/image" Target="../media/image40.jpeg"/><Relationship Id="rId1" Type="http://schemas.openxmlformats.org/officeDocument/2006/relationships/slideLayout" Target="../slideLayouts/slideLayout9.xml"/><Relationship Id="rId2" Type="http://schemas.openxmlformats.org/officeDocument/2006/relationships/image" Target="../media/image28.jpeg"/><Relationship Id="rId3" Type="http://schemas.openxmlformats.org/officeDocument/2006/relationships/image" Target="../media/image29.jpeg"/><Relationship Id="rId6" Type="http://schemas.openxmlformats.org/officeDocument/2006/relationships/image" Target="../media/image38.jpeg"/></Relationships>
</file>

<file path=ppt/slides/_rels/slide41.xml.rels><?xml version="1.0" encoding="UTF-8" standalone="yes"?>
<Relationships xmlns="http://schemas.openxmlformats.org/package/2006/relationships"><Relationship Id="rId8" Type="http://schemas.openxmlformats.org/officeDocument/2006/relationships/image" Target="../media/image41.jpeg"/><Relationship Id="rId4" Type="http://schemas.openxmlformats.org/officeDocument/2006/relationships/image" Target="../media/image34.jpeg"/><Relationship Id="rId5" Type="http://schemas.openxmlformats.org/officeDocument/2006/relationships/image" Target="../media/image35.jpeg"/><Relationship Id="rId7" Type="http://schemas.openxmlformats.org/officeDocument/2006/relationships/image" Target="../media/image40.jpeg"/><Relationship Id="rId1" Type="http://schemas.openxmlformats.org/officeDocument/2006/relationships/slideLayout" Target="../slideLayouts/slideLayout9.xml"/><Relationship Id="rId2" Type="http://schemas.openxmlformats.org/officeDocument/2006/relationships/image" Target="../media/image28.jpeg"/><Relationship Id="rId9" Type="http://schemas.openxmlformats.org/officeDocument/2006/relationships/image" Target="../media/image42.jpeg"/><Relationship Id="rId3" Type="http://schemas.openxmlformats.org/officeDocument/2006/relationships/image" Target="../media/image29.jpeg"/><Relationship Id="rId6" Type="http://schemas.openxmlformats.org/officeDocument/2006/relationships/image" Target="../media/image3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27.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8" Type="http://schemas.openxmlformats.org/officeDocument/2006/relationships/image" Target="../media/image40.jpeg"/><Relationship Id="rId4" Type="http://schemas.openxmlformats.org/officeDocument/2006/relationships/image" Target="../media/image29.jpeg"/><Relationship Id="rId10" Type="http://schemas.openxmlformats.org/officeDocument/2006/relationships/image" Target="../media/image43.jpeg"/><Relationship Id="rId5" Type="http://schemas.openxmlformats.org/officeDocument/2006/relationships/image" Target="../media/image34.jpeg"/><Relationship Id="rId7" Type="http://schemas.openxmlformats.org/officeDocument/2006/relationships/image" Target="../media/image38.jpeg"/><Relationship Id="rId1" Type="http://schemas.openxmlformats.org/officeDocument/2006/relationships/slideLayout" Target="../slideLayouts/slideLayout9.xml"/><Relationship Id="rId2" Type="http://schemas.openxmlformats.org/officeDocument/2006/relationships/notesSlide" Target="../notesSlides/notesSlide9.xml"/><Relationship Id="rId9" Type="http://schemas.openxmlformats.org/officeDocument/2006/relationships/image" Target="../media/image41.jpeg"/><Relationship Id="rId3" Type="http://schemas.openxmlformats.org/officeDocument/2006/relationships/image" Target="../media/image28.jpeg"/><Relationship Id="rId6" Type="http://schemas.openxmlformats.org/officeDocument/2006/relationships/image" Target="../media/image35.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44.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8" Type="http://schemas.openxmlformats.org/officeDocument/2006/relationships/image" Target="../media/image41.jpeg"/><Relationship Id="rId4" Type="http://schemas.openxmlformats.org/officeDocument/2006/relationships/image" Target="../media/image34.jpeg"/><Relationship Id="rId10" Type="http://schemas.openxmlformats.org/officeDocument/2006/relationships/image" Target="../media/image45.jpeg"/><Relationship Id="rId5" Type="http://schemas.openxmlformats.org/officeDocument/2006/relationships/image" Target="../media/image35.jpeg"/><Relationship Id="rId7" Type="http://schemas.openxmlformats.org/officeDocument/2006/relationships/image" Target="../media/image40.jpeg"/><Relationship Id="rId1" Type="http://schemas.openxmlformats.org/officeDocument/2006/relationships/slideLayout" Target="../slideLayouts/slideLayout9.xml"/><Relationship Id="rId2" Type="http://schemas.openxmlformats.org/officeDocument/2006/relationships/image" Target="../media/image28.jpeg"/><Relationship Id="rId9" Type="http://schemas.openxmlformats.org/officeDocument/2006/relationships/image" Target="../media/image43.jpeg"/><Relationship Id="rId3" Type="http://schemas.openxmlformats.org/officeDocument/2006/relationships/image" Target="../media/image29.jpeg"/><Relationship Id="rId6" Type="http://schemas.openxmlformats.org/officeDocument/2006/relationships/image" Target="../media/image38.jpeg"/></Relationships>
</file>

<file path=ppt/slides/_rels/slide46.xml.rels><?xml version="1.0" encoding="UTF-8" standalone="yes"?>
<Relationships xmlns="http://schemas.openxmlformats.org/package/2006/relationships"><Relationship Id="rId8" Type="http://schemas.openxmlformats.org/officeDocument/2006/relationships/image" Target="../media/image41.jpeg"/><Relationship Id="rId4" Type="http://schemas.openxmlformats.org/officeDocument/2006/relationships/image" Target="../media/image34.jpeg"/><Relationship Id="rId10" Type="http://schemas.openxmlformats.org/officeDocument/2006/relationships/image" Target="../media/image45.jpeg"/><Relationship Id="rId5" Type="http://schemas.openxmlformats.org/officeDocument/2006/relationships/image" Target="../media/image35.jpeg"/><Relationship Id="rId7" Type="http://schemas.openxmlformats.org/officeDocument/2006/relationships/image" Target="../media/image40.jpeg"/><Relationship Id="rId11" Type="http://schemas.openxmlformats.org/officeDocument/2006/relationships/image" Target="../media/image46.jpeg"/><Relationship Id="rId1" Type="http://schemas.openxmlformats.org/officeDocument/2006/relationships/slideLayout" Target="../slideLayouts/slideLayout9.xml"/><Relationship Id="rId2" Type="http://schemas.openxmlformats.org/officeDocument/2006/relationships/image" Target="../media/image28.jpeg"/><Relationship Id="rId9" Type="http://schemas.openxmlformats.org/officeDocument/2006/relationships/image" Target="../media/image43.jpeg"/><Relationship Id="rId3" Type="http://schemas.openxmlformats.org/officeDocument/2006/relationships/image" Target="../media/image29.jpeg"/><Relationship Id="rId6" Type="http://schemas.openxmlformats.org/officeDocument/2006/relationships/image" Target="../media/image38.jpeg"/></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6.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4" Type="http://schemas.openxmlformats.org/officeDocument/2006/relationships/image" Target="../media/image8.jpeg"/><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60.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45719" cy="45719"/>
          </a:xfrm>
        </p:spPr>
        <p:txBody>
          <a:bodyPr>
            <a:normAutofit fontScale="90000"/>
          </a:bodyPr>
          <a:lstStyle/>
          <a:p>
            <a:endParaRPr lang="en-US" dirty="0"/>
          </a:p>
        </p:txBody>
      </p:sp>
      <p:sp>
        <p:nvSpPr>
          <p:cNvPr id="3" name="Subtitle 2"/>
          <p:cNvSpPr>
            <a:spLocks noGrp="1"/>
          </p:cNvSpPr>
          <p:nvPr>
            <p:ph type="subTitle" idx="1"/>
          </p:nvPr>
        </p:nvSpPr>
        <p:spPr>
          <a:xfrm>
            <a:off x="3936347" y="5408179"/>
            <a:ext cx="5129492" cy="1160312"/>
          </a:xfrm>
        </p:spPr>
        <p:txBody>
          <a:bodyPr>
            <a:normAutofit/>
          </a:bodyPr>
          <a:lstStyle/>
          <a:p>
            <a:pPr algn="l"/>
            <a:r>
              <a:rPr lang="en-US" sz="2000" dirty="0" smtClean="0"/>
              <a:t>Neal M. Dorst</a:t>
            </a:r>
          </a:p>
          <a:p>
            <a:pPr algn="l"/>
            <a:r>
              <a:rPr lang="en-US" sz="1412" dirty="0" smtClean="0"/>
              <a:t>Atlantic Oceanographic and  Meteorological Laboratory</a:t>
            </a:r>
          </a:p>
          <a:p>
            <a:pPr algn="l"/>
            <a:r>
              <a:rPr lang="en-US" sz="1412" dirty="0" smtClean="0"/>
              <a:t>Hurricane Research Division</a:t>
            </a:r>
          </a:p>
          <a:p>
            <a:pPr algn="l"/>
            <a:r>
              <a:rPr lang="en-US" sz="1200" dirty="0" smtClean="0"/>
              <a:t>May 19, 2010</a:t>
            </a:r>
            <a:endParaRPr lang="en-US" sz="1200" dirty="0"/>
          </a:p>
        </p:txBody>
      </p:sp>
      <p:pic>
        <p:nvPicPr>
          <p:cNvPr id="4" name="Picture 3" descr="titleslide.psd"/>
          <p:cNvPicPr>
            <a:picLocks noChangeAspect="1"/>
          </p:cNvPicPr>
          <p:nvPr/>
        </p:nvPicPr>
        <p:blipFill>
          <a:blip r:embed="rId3"/>
          <a:stretch>
            <a:fillRect/>
          </a:stretch>
        </p:blipFill>
        <p:spPr>
          <a:xfrm>
            <a:off x="-381302" y="-285292"/>
            <a:ext cx="9850511" cy="7387884"/>
          </a:xfrm>
          <a:prstGeom prst="rect">
            <a:avLst/>
          </a:prstGeom>
          <a:effectLst>
            <a:outerShdw blurRad="50800" dist="38100" dir="2700000">
              <a:srgbClr val="000000">
                <a:alpha val="43000"/>
              </a:srgbClr>
            </a:outerShdw>
          </a:effectLst>
        </p:spPr>
      </p:pic>
      <p:pic>
        <p:nvPicPr>
          <p:cNvPr id="5" name="Stout Hearted Men 01">
            <a:hlinkClick r:id="" action="ppaction://media"/>
          </p:cNvPr>
          <p:cNvPicPr>
            <a:picLocks noRot="1" noChangeAspect="1"/>
          </p:cNvPicPr>
          <p:nvPr>
            <a:audioFile r:link="rId1"/>
          </p:nvPr>
        </p:nvPicPr>
        <p:blipFill>
          <a:blip r:embed="rId4"/>
          <a:stretch>
            <a:fillRect/>
          </a:stretch>
        </p:blipFill>
        <p:spPr>
          <a:xfrm>
            <a:off x="2768189" y="6051374"/>
            <a:ext cx="185737" cy="1857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4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1792288" y="4468477"/>
            <a:ext cx="2527676" cy="351890"/>
          </a:xfrm>
        </p:spPr>
        <p:txBody>
          <a:bodyPr>
            <a:normAutofit fontScale="90000"/>
          </a:bodyPr>
          <a:lstStyle/>
          <a:p>
            <a:r>
              <a:rPr lang="en-US" dirty="0" smtClean="0"/>
              <a:t>August 1934</a:t>
            </a:r>
            <a:endParaRPr lang="en-US" dirty="0"/>
          </a:p>
        </p:txBody>
      </p:sp>
      <p:sp>
        <p:nvSpPr>
          <p:cNvPr id="7" name="Text Placeholder 6"/>
          <p:cNvSpPr>
            <a:spLocks noGrp="1"/>
          </p:cNvSpPr>
          <p:nvPr>
            <p:ph type="body" sz="half" idx="2"/>
          </p:nvPr>
        </p:nvSpPr>
        <p:spPr>
          <a:xfrm>
            <a:off x="1792288" y="4820367"/>
            <a:ext cx="5486400" cy="1474438"/>
          </a:xfrm>
        </p:spPr>
        <p:txBody>
          <a:bodyPr/>
          <a:lstStyle/>
          <a:p>
            <a:r>
              <a:rPr lang="en-US" dirty="0" smtClean="0"/>
              <a:t>Galveston is again threatened by a hurricane.  When storm fails to arrive city fathers telegraph senior forecaster in Washington DC for latest storm position.  They receive a reply “Forecaster on golf course – unable to contact.”  The fact that the hurricane had turned and only side-swiped their town did not mollify them.</a:t>
            </a:r>
            <a:endParaRPr lang="en-US" dirty="0"/>
          </a:p>
        </p:txBody>
      </p:sp>
      <p:pic>
        <p:nvPicPr>
          <p:cNvPr id="6" name="Picture 5" descr="h5_1934.tiff"/>
          <p:cNvPicPr>
            <a:picLocks noChangeAspect="1"/>
          </p:cNvPicPr>
          <p:nvPr/>
        </p:nvPicPr>
        <p:blipFill>
          <a:blip r:embed="rId2"/>
          <a:stretch>
            <a:fillRect/>
          </a:stretch>
        </p:blipFill>
        <p:spPr>
          <a:xfrm>
            <a:off x="1792288" y="368398"/>
            <a:ext cx="6257458" cy="396049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457200"/>
            <a:ext cx="8229600" cy="1143000"/>
          </a:xfrm>
        </p:spPr>
        <p:txBody>
          <a:bodyPr>
            <a:normAutofit fontScale="90000"/>
          </a:bodyPr>
          <a:lstStyle/>
          <a:p>
            <a:r>
              <a:rPr lang="en-US" dirty="0" smtClean="0"/>
              <a:t>U. S. Weather Bureau circa. 1934</a:t>
            </a:r>
            <a:endParaRPr lang="en-US" dirty="0"/>
          </a:p>
        </p:txBody>
      </p:sp>
      <p:pic>
        <p:nvPicPr>
          <p:cNvPr id="14" name="Content Placeholder 13" descr="USWB.psd"/>
          <p:cNvPicPr>
            <a:picLocks noGrp="1" noChangeAspect="1"/>
          </p:cNvPicPr>
          <p:nvPr>
            <p:ph idx="1"/>
          </p:nvPr>
        </p:nvPicPr>
        <p:blipFill>
          <a:blip r:embed="rId2">
            <a:lum bright="12000" contrast="-12000"/>
            <a:alphaModFix amt="28000"/>
          </a:blip>
          <a:srcRect l="-30654" r="-30654"/>
          <a:stretch>
            <a:fillRect/>
          </a:stretch>
        </p:blipFill>
        <p:spPr/>
      </p:pic>
      <p:sp>
        <p:nvSpPr>
          <p:cNvPr id="15" name="TextBox 14"/>
          <p:cNvSpPr txBox="1"/>
          <p:nvPr/>
        </p:nvSpPr>
        <p:spPr>
          <a:xfrm>
            <a:off x="1613033" y="1971637"/>
            <a:ext cx="6377971" cy="646331"/>
          </a:xfrm>
          <a:prstGeom prst="rect">
            <a:avLst/>
          </a:prstGeom>
          <a:noFill/>
        </p:spPr>
        <p:txBody>
          <a:bodyPr wrap="square" rtlCol="0">
            <a:spAutoFit/>
          </a:bodyPr>
          <a:lstStyle/>
          <a:p>
            <a:pPr>
              <a:buFont typeface="Arial"/>
              <a:buChar char="•"/>
            </a:pPr>
            <a:r>
              <a:rPr lang="en-US" dirty="0" smtClean="0"/>
              <a:t>Observations are collected from around the nation twice a day (00 Z and 12 Z.)</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457200"/>
            <a:ext cx="8229600" cy="1143000"/>
          </a:xfrm>
        </p:spPr>
        <p:txBody>
          <a:bodyPr>
            <a:normAutofit fontScale="90000"/>
          </a:bodyPr>
          <a:lstStyle/>
          <a:p>
            <a:r>
              <a:rPr lang="en-US" dirty="0" smtClean="0"/>
              <a:t>U. S. Weather Bureau circa. 1934</a:t>
            </a:r>
            <a:endParaRPr lang="en-US" dirty="0"/>
          </a:p>
        </p:txBody>
      </p:sp>
      <p:pic>
        <p:nvPicPr>
          <p:cNvPr id="14" name="Content Placeholder 13" descr="USWB.psd"/>
          <p:cNvPicPr>
            <a:picLocks noGrp="1" noChangeAspect="1"/>
          </p:cNvPicPr>
          <p:nvPr>
            <p:ph idx="1"/>
          </p:nvPr>
        </p:nvPicPr>
        <p:blipFill>
          <a:blip r:embed="rId2">
            <a:lum bright="12000" contrast="-12000"/>
            <a:alphaModFix amt="28000"/>
          </a:blip>
          <a:srcRect l="-30654" r="-30654"/>
          <a:stretch>
            <a:fillRect/>
          </a:stretch>
        </p:blipFill>
        <p:spPr/>
      </p:pic>
      <p:sp>
        <p:nvSpPr>
          <p:cNvPr id="15" name="TextBox 14"/>
          <p:cNvSpPr txBox="1"/>
          <p:nvPr/>
        </p:nvSpPr>
        <p:spPr>
          <a:xfrm>
            <a:off x="1613033" y="1971637"/>
            <a:ext cx="6377971" cy="1200329"/>
          </a:xfrm>
          <a:prstGeom prst="rect">
            <a:avLst/>
          </a:prstGeom>
          <a:noFill/>
        </p:spPr>
        <p:txBody>
          <a:bodyPr wrap="square" rtlCol="0">
            <a:spAutoFit/>
          </a:bodyPr>
          <a:lstStyle/>
          <a:p>
            <a:pPr>
              <a:buFont typeface="Arial"/>
              <a:buChar char="•"/>
            </a:pPr>
            <a:r>
              <a:rPr lang="en-US" dirty="0" smtClean="0"/>
              <a:t>Observations are collected from around the nation twice a day (00 Z and 12 Z.)</a:t>
            </a:r>
          </a:p>
          <a:p>
            <a:pPr>
              <a:buFont typeface="Arial"/>
              <a:buChar char="•"/>
            </a:pPr>
            <a:endParaRPr lang="en-US" dirty="0" smtClean="0"/>
          </a:p>
          <a:p>
            <a:pPr>
              <a:buFont typeface="Arial"/>
              <a:buChar char="•"/>
            </a:pPr>
            <a:r>
              <a:rPr lang="en-US" dirty="0" smtClean="0"/>
              <a:t>Information is telegraphed to Washington, DC and checked.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457200"/>
            <a:ext cx="8229600" cy="1143000"/>
          </a:xfrm>
        </p:spPr>
        <p:txBody>
          <a:bodyPr>
            <a:normAutofit fontScale="90000"/>
          </a:bodyPr>
          <a:lstStyle/>
          <a:p>
            <a:r>
              <a:rPr lang="en-US" dirty="0" smtClean="0"/>
              <a:t>U. S. Weather Bureau circa. 1934</a:t>
            </a:r>
            <a:endParaRPr lang="en-US" dirty="0"/>
          </a:p>
        </p:txBody>
      </p:sp>
      <p:pic>
        <p:nvPicPr>
          <p:cNvPr id="14" name="Content Placeholder 13" descr="USWB.psd"/>
          <p:cNvPicPr>
            <a:picLocks noGrp="1" noChangeAspect="1"/>
          </p:cNvPicPr>
          <p:nvPr>
            <p:ph idx="1"/>
          </p:nvPr>
        </p:nvPicPr>
        <p:blipFill>
          <a:blip r:embed="rId2">
            <a:lum bright="12000" contrast="-12000"/>
            <a:alphaModFix amt="28000"/>
          </a:blip>
          <a:srcRect l="-30654" r="-30654"/>
          <a:stretch>
            <a:fillRect/>
          </a:stretch>
        </p:blipFill>
        <p:spPr/>
      </p:pic>
      <p:sp>
        <p:nvSpPr>
          <p:cNvPr id="15" name="TextBox 14"/>
          <p:cNvSpPr txBox="1"/>
          <p:nvPr/>
        </p:nvSpPr>
        <p:spPr>
          <a:xfrm>
            <a:off x="1613033" y="1971637"/>
            <a:ext cx="6377971" cy="1754327"/>
          </a:xfrm>
          <a:prstGeom prst="rect">
            <a:avLst/>
          </a:prstGeom>
          <a:noFill/>
        </p:spPr>
        <p:txBody>
          <a:bodyPr wrap="square" rtlCol="0">
            <a:spAutoFit/>
          </a:bodyPr>
          <a:lstStyle/>
          <a:p>
            <a:pPr>
              <a:buFont typeface="Arial"/>
              <a:buChar char="•"/>
            </a:pPr>
            <a:r>
              <a:rPr lang="en-US" dirty="0" smtClean="0"/>
              <a:t>Observations are collected from around the nation twice a day (00 Z and 12 Z.)</a:t>
            </a:r>
          </a:p>
          <a:p>
            <a:pPr>
              <a:buFont typeface="Arial"/>
              <a:buChar char="•"/>
            </a:pPr>
            <a:endParaRPr lang="en-US" dirty="0" smtClean="0"/>
          </a:p>
          <a:p>
            <a:pPr>
              <a:buFont typeface="Arial"/>
              <a:buChar char="•"/>
            </a:pPr>
            <a:r>
              <a:rPr lang="en-US" dirty="0" smtClean="0"/>
              <a:t>Information is telegraphed to Washington, DC and checked.</a:t>
            </a:r>
          </a:p>
          <a:p>
            <a:pPr>
              <a:buFont typeface="Arial"/>
              <a:buChar char="•"/>
            </a:pPr>
            <a:endParaRPr lang="en-US" dirty="0" smtClean="0"/>
          </a:p>
          <a:p>
            <a:pPr>
              <a:buFont typeface="Arial"/>
              <a:buChar char="•"/>
            </a:pPr>
            <a:r>
              <a:rPr lang="en-US" dirty="0" smtClean="0"/>
              <a:t>Station data is then plotted.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457200"/>
            <a:ext cx="8229600" cy="1143000"/>
          </a:xfrm>
        </p:spPr>
        <p:txBody>
          <a:bodyPr>
            <a:normAutofit fontScale="90000"/>
          </a:bodyPr>
          <a:lstStyle/>
          <a:p>
            <a:r>
              <a:rPr lang="en-US" dirty="0" smtClean="0"/>
              <a:t>U. S. Weather Bureau circa. 1934</a:t>
            </a:r>
            <a:endParaRPr lang="en-US" dirty="0"/>
          </a:p>
        </p:txBody>
      </p:sp>
      <p:pic>
        <p:nvPicPr>
          <p:cNvPr id="14" name="Content Placeholder 13" descr="USWB.psd"/>
          <p:cNvPicPr>
            <a:picLocks noGrp="1" noChangeAspect="1"/>
          </p:cNvPicPr>
          <p:nvPr>
            <p:ph idx="1"/>
          </p:nvPr>
        </p:nvPicPr>
        <p:blipFill>
          <a:blip r:embed="rId2">
            <a:lum bright="12000" contrast="-12000"/>
            <a:alphaModFix amt="28000"/>
          </a:blip>
          <a:srcRect l="-30654" r="-30654"/>
          <a:stretch>
            <a:fillRect/>
          </a:stretch>
        </p:blipFill>
        <p:spPr/>
      </p:pic>
      <p:sp>
        <p:nvSpPr>
          <p:cNvPr id="15" name="TextBox 14"/>
          <p:cNvSpPr txBox="1"/>
          <p:nvPr/>
        </p:nvSpPr>
        <p:spPr>
          <a:xfrm>
            <a:off x="1613033" y="1971637"/>
            <a:ext cx="6377971" cy="2308324"/>
          </a:xfrm>
          <a:prstGeom prst="rect">
            <a:avLst/>
          </a:prstGeom>
          <a:noFill/>
        </p:spPr>
        <p:txBody>
          <a:bodyPr wrap="square" rtlCol="0">
            <a:spAutoFit/>
          </a:bodyPr>
          <a:lstStyle/>
          <a:p>
            <a:pPr>
              <a:buFont typeface="Arial"/>
              <a:buChar char="•"/>
            </a:pPr>
            <a:r>
              <a:rPr lang="en-US" dirty="0" smtClean="0"/>
              <a:t>Observations are collected from around the nation twice a day (00 Z and 12 Z.)</a:t>
            </a:r>
          </a:p>
          <a:p>
            <a:pPr>
              <a:buFont typeface="Arial"/>
              <a:buChar char="•"/>
            </a:pPr>
            <a:endParaRPr lang="en-US" dirty="0" smtClean="0"/>
          </a:p>
          <a:p>
            <a:pPr>
              <a:buFont typeface="Arial"/>
              <a:buChar char="•"/>
            </a:pPr>
            <a:r>
              <a:rPr lang="en-US" dirty="0" smtClean="0"/>
              <a:t>Information is telegraphed to Washington, DC and checked.</a:t>
            </a:r>
          </a:p>
          <a:p>
            <a:pPr>
              <a:buFont typeface="Arial"/>
              <a:buChar char="•"/>
            </a:pPr>
            <a:endParaRPr lang="en-US" dirty="0" smtClean="0"/>
          </a:p>
          <a:p>
            <a:pPr>
              <a:buFont typeface="Arial"/>
              <a:buChar char="•"/>
            </a:pPr>
            <a:r>
              <a:rPr lang="en-US" dirty="0" smtClean="0"/>
              <a:t>Station data is then plotted.</a:t>
            </a:r>
          </a:p>
          <a:p>
            <a:pPr>
              <a:buFont typeface="Arial"/>
              <a:buChar char="•"/>
            </a:pPr>
            <a:endParaRPr lang="en-US" dirty="0" smtClean="0"/>
          </a:p>
          <a:p>
            <a:pPr>
              <a:buFont typeface="Arial"/>
              <a:buChar char="•"/>
            </a:pPr>
            <a:r>
              <a:rPr lang="en-US" dirty="0" smtClean="0"/>
              <a:t>Map is analyzed, isobars and isotherms are graphed.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457200"/>
            <a:ext cx="8229600" cy="1143000"/>
          </a:xfrm>
        </p:spPr>
        <p:txBody>
          <a:bodyPr>
            <a:normAutofit fontScale="90000"/>
          </a:bodyPr>
          <a:lstStyle/>
          <a:p>
            <a:r>
              <a:rPr lang="en-US" dirty="0" smtClean="0"/>
              <a:t>U. S. Weather Bureau circa. 1934</a:t>
            </a:r>
            <a:endParaRPr lang="en-US" dirty="0"/>
          </a:p>
        </p:txBody>
      </p:sp>
      <p:pic>
        <p:nvPicPr>
          <p:cNvPr id="14" name="Content Placeholder 13" descr="USWB.psd"/>
          <p:cNvPicPr>
            <a:picLocks noGrp="1" noChangeAspect="1"/>
          </p:cNvPicPr>
          <p:nvPr>
            <p:ph idx="1"/>
          </p:nvPr>
        </p:nvPicPr>
        <p:blipFill>
          <a:blip r:embed="rId2">
            <a:lum bright="12000" contrast="-12000"/>
            <a:alphaModFix amt="28000"/>
          </a:blip>
          <a:srcRect l="-30654" r="-30654"/>
          <a:stretch>
            <a:fillRect/>
          </a:stretch>
        </p:blipFill>
        <p:spPr/>
      </p:pic>
      <p:sp>
        <p:nvSpPr>
          <p:cNvPr id="15" name="TextBox 14"/>
          <p:cNvSpPr txBox="1"/>
          <p:nvPr/>
        </p:nvSpPr>
        <p:spPr>
          <a:xfrm>
            <a:off x="1613033" y="1971637"/>
            <a:ext cx="6377971" cy="3139321"/>
          </a:xfrm>
          <a:prstGeom prst="rect">
            <a:avLst/>
          </a:prstGeom>
          <a:noFill/>
        </p:spPr>
        <p:txBody>
          <a:bodyPr wrap="square" rtlCol="0">
            <a:spAutoFit/>
          </a:bodyPr>
          <a:lstStyle/>
          <a:p>
            <a:pPr>
              <a:buFont typeface="Arial"/>
              <a:buChar char="•"/>
            </a:pPr>
            <a:r>
              <a:rPr lang="en-US" dirty="0" smtClean="0"/>
              <a:t>Observations are collected from around the nation twice a day (00 Z and 12 Z.)</a:t>
            </a:r>
          </a:p>
          <a:p>
            <a:pPr>
              <a:buFont typeface="Arial"/>
              <a:buChar char="•"/>
            </a:pPr>
            <a:endParaRPr lang="en-US" dirty="0" smtClean="0"/>
          </a:p>
          <a:p>
            <a:pPr>
              <a:buFont typeface="Arial"/>
              <a:buChar char="•"/>
            </a:pPr>
            <a:r>
              <a:rPr lang="en-US" dirty="0" smtClean="0"/>
              <a:t>Information is telegraphed to Washington, DC and checked.</a:t>
            </a:r>
          </a:p>
          <a:p>
            <a:pPr>
              <a:buFont typeface="Arial"/>
              <a:buChar char="•"/>
            </a:pPr>
            <a:endParaRPr lang="en-US" dirty="0" smtClean="0"/>
          </a:p>
          <a:p>
            <a:pPr>
              <a:buFont typeface="Arial"/>
              <a:buChar char="•"/>
            </a:pPr>
            <a:r>
              <a:rPr lang="en-US" dirty="0" smtClean="0"/>
              <a:t>Station data is then plotted.</a:t>
            </a:r>
          </a:p>
          <a:p>
            <a:pPr>
              <a:buFont typeface="Arial"/>
              <a:buChar char="•"/>
            </a:pPr>
            <a:endParaRPr lang="en-US" dirty="0" smtClean="0"/>
          </a:p>
          <a:p>
            <a:pPr>
              <a:buFont typeface="Arial"/>
              <a:buChar char="•"/>
            </a:pPr>
            <a:r>
              <a:rPr lang="en-US" dirty="0" smtClean="0"/>
              <a:t>Map is analyzed, isobars and isotherms are graphed. </a:t>
            </a:r>
          </a:p>
          <a:p>
            <a:pPr>
              <a:buFont typeface="Arial"/>
              <a:buChar char="•"/>
            </a:pPr>
            <a:endParaRPr lang="en-US" dirty="0" smtClean="0"/>
          </a:p>
          <a:p>
            <a:pPr>
              <a:buFont typeface="Arial"/>
              <a:buChar char="•"/>
            </a:pPr>
            <a:r>
              <a:rPr lang="en-US" dirty="0" smtClean="0"/>
              <a:t>Senior forecaster (on 24-hour shift) then uses his experience and intuition to formulate a forecast.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457200"/>
            <a:ext cx="8229600" cy="1143000"/>
          </a:xfrm>
        </p:spPr>
        <p:txBody>
          <a:bodyPr>
            <a:normAutofit fontScale="90000"/>
          </a:bodyPr>
          <a:lstStyle/>
          <a:p>
            <a:r>
              <a:rPr lang="en-US" dirty="0" smtClean="0"/>
              <a:t>U. S. Weather Bureau circa. 1934</a:t>
            </a:r>
            <a:endParaRPr lang="en-US" dirty="0"/>
          </a:p>
        </p:txBody>
      </p:sp>
      <p:pic>
        <p:nvPicPr>
          <p:cNvPr id="14" name="Content Placeholder 13" descr="USWB.psd"/>
          <p:cNvPicPr>
            <a:picLocks noGrp="1" noChangeAspect="1"/>
          </p:cNvPicPr>
          <p:nvPr>
            <p:ph idx="1"/>
          </p:nvPr>
        </p:nvPicPr>
        <p:blipFill>
          <a:blip r:embed="rId2">
            <a:lum bright="12000" contrast="-12000"/>
            <a:alphaModFix amt="28000"/>
          </a:blip>
          <a:srcRect l="-30654" r="-30654"/>
          <a:stretch>
            <a:fillRect/>
          </a:stretch>
        </p:blipFill>
        <p:spPr/>
      </p:pic>
      <p:sp>
        <p:nvSpPr>
          <p:cNvPr id="15" name="TextBox 14"/>
          <p:cNvSpPr txBox="1"/>
          <p:nvPr/>
        </p:nvSpPr>
        <p:spPr>
          <a:xfrm>
            <a:off x="1613033" y="1971637"/>
            <a:ext cx="6377971" cy="4247317"/>
          </a:xfrm>
          <a:prstGeom prst="rect">
            <a:avLst/>
          </a:prstGeom>
          <a:noFill/>
        </p:spPr>
        <p:txBody>
          <a:bodyPr wrap="square" rtlCol="0">
            <a:spAutoFit/>
          </a:bodyPr>
          <a:lstStyle/>
          <a:p>
            <a:pPr>
              <a:buFont typeface="Arial"/>
              <a:buChar char="•"/>
            </a:pPr>
            <a:r>
              <a:rPr lang="en-US" dirty="0" smtClean="0"/>
              <a:t>Observations are collected from around the nation twice a day (00 Z and 12 Z.)</a:t>
            </a:r>
          </a:p>
          <a:p>
            <a:pPr>
              <a:buFont typeface="Arial"/>
              <a:buChar char="•"/>
            </a:pPr>
            <a:endParaRPr lang="en-US" dirty="0" smtClean="0"/>
          </a:p>
          <a:p>
            <a:pPr>
              <a:buFont typeface="Arial"/>
              <a:buChar char="•"/>
            </a:pPr>
            <a:r>
              <a:rPr lang="en-US" dirty="0" smtClean="0"/>
              <a:t>Information is telegraphed to Washington, DC and checked.</a:t>
            </a:r>
          </a:p>
          <a:p>
            <a:pPr>
              <a:buFont typeface="Arial"/>
              <a:buChar char="•"/>
            </a:pPr>
            <a:endParaRPr lang="en-US" dirty="0" smtClean="0"/>
          </a:p>
          <a:p>
            <a:pPr>
              <a:buFont typeface="Arial"/>
              <a:buChar char="•"/>
            </a:pPr>
            <a:r>
              <a:rPr lang="en-US" dirty="0" smtClean="0"/>
              <a:t>Station data is then plotted.</a:t>
            </a:r>
          </a:p>
          <a:p>
            <a:pPr>
              <a:buFont typeface="Arial"/>
              <a:buChar char="•"/>
            </a:pPr>
            <a:endParaRPr lang="en-US" dirty="0" smtClean="0"/>
          </a:p>
          <a:p>
            <a:pPr>
              <a:buFont typeface="Arial"/>
              <a:buChar char="•"/>
            </a:pPr>
            <a:r>
              <a:rPr lang="en-US" dirty="0" smtClean="0"/>
              <a:t>Map is analyzed, isobars and isotherms are graphed. </a:t>
            </a:r>
          </a:p>
          <a:p>
            <a:pPr>
              <a:buFont typeface="Arial"/>
              <a:buChar char="•"/>
            </a:pPr>
            <a:endParaRPr lang="en-US" dirty="0" smtClean="0"/>
          </a:p>
          <a:p>
            <a:pPr>
              <a:buFont typeface="Arial"/>
              <a:buChar char="•"/>
            </a:pPr>
            <a:r>
              <a:rPr lang="en-US" dirty="0" smtClean="0"/>
              <a:t>Senior forecaster (on 24-hour shift) then uses his experience and intuition to formulate a forecast.</a:t>
            </a:r>
          </a:p>
          <a:p>
            <a:pPr>
              <a:buFont typeface="Arial"/>
              <a:buChar char="•"/>
            </a:pPr>
            <a:endParaRPr lang="en-US" dirty="0" smtClean="0"/>
          </a:p>
          <a:p>
            <a:pPr>
              <a:buFont typeface="Arial"/>
              <a:buChar char="•"/>
            </a:pPr>
            <a:r>
              <a:rPr lang="en-US" dirty="0" smtClean="0"/>
              <a:t>Method better suited to large, slowly-evolving synoptic-scale mid-latitude weather than small, violent, rapidly-moving storms such as hurricanes.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Willis Gregg appointed new Chief of the Weather Bureau</a:t>
            </a:r>
            <a:endParaRPr lang="en-US" sz="3200" dirty="0"/>
          </a:p>
        </p:txBody>
      </p:sp>
      <p:pic>
        <p:nvPicPr>
          <p:cNvPr id="4" name="Content Placeholder 3" descr="WillisGregg.jpg"/>
          <p:cNvPicPr>
            <a:picLocks noGrp="1" noChangeAspect="1"/>
          </p:cNvPicPr>
          <p:nvPr>
            <p:ph idx="1"/>
          </p:nvPr>
        </p:nvPicPr>
        <p:blipFill>
          <a:blip r:embed="rId2">
            <a:duotone>
              <a:prstClr val="black"/>
              <a:srgbClr val="D9C3A5">
                <a:tint val="50000"/>
                <a:satMod val="180000"/>
              </a:srgbClr>
            </a:duotone>
          </a:blip>
          <a:srcRect l="-65326" r="-65326"/>
          <a:stretch>
            <a:fillRect/>
          </a:stretch>
        </p:blipFill>
        <p:spPr>
          <a:xfrm>
            <a:off x="790931" y="1600201"/>
            <a:ext cx="7413291" cy="4077024"/>
          </a:xfrm>
        </p:spPr>
      </p:pic>
      <p:sp>
        <p:nvSpPr>
          <p:cNvPr id="6" name="TextBox 5"/>
          <p:cNvSpPr txBox="1"/>
          <p:nvPr/>
        </p:nvSpPr>
        <p:spPr>
          <a:xfrm>
            <a:off x="1789169" y="5943266"/>
            <a:ext cx="5432046" cy="646331"/>
          </a:xfrm>
          <a:prstGeom prst="rect">
            <a:avLst/>
          </a:prstGeom>
          <a:noFill/>
        </p:spPr>
        <p:txBody>
          <a:bodyPr wrap="none" rtlCol="0">
            <a:spAutoFit/>
          </a:bodyPr>
          <a:lstStyle/>
          <a:p>
            <a:r>
              <a:rPr lang="en-US" dirty="0" smtClean="0"/>
              <a:t>Undertakes reform of the hurricane warning service</a:t>
            </a:r>
          </a:p>
          <a:p>
            <a:r>
              <a:rPr lang="en-US" dirty="0" smtClean="0"/>
              <a:t>Using $80,000 supplement to Agriculture budget.</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69712"/>
            <a:ext cx="3008313" cy="616937"/>
          </a:xfrm>
        </p:spPr>
        <p:txBody>
          <a:bodyPr>
            <a:normAutofit/>
          </a:bodyPr>
          <a:lstStyle/>
          <a:p>
            <a:pPr algn="ctr"/>
            <a:r>
              <a:rPr lang="en-US" sz="1500" dirty="0" smtClean="0"/>
              <a:t>pre-1935 </a:t>
            </a:r>
            <a:br>
              <a:rPr lang="en-US" sz="1500" dirty="0" smtClean="0"/>
            </a:br>
            <a:r>
              <a:rPr lang="en-US" sz="1500" dirty="0" smtClean="0"/>
              <a:t>Hurricane Warning Service</a:t>
            </a:r>
            <a:endParaRPr lang="en-US" sz="1500" dirty="0"/>
          </a:p>
        </p:txBody>
      </p:sp>
      <p:pic>
        <p:nvPicPr>
          <p:cNvPr id="9" name="Content Placeholder 8" descr="pre1935.jpg"/>
          <p:cNvPicPr>
            <a:picLocks noGrp="1" noChangeAspect="1"/>
          </p:cNvPicPr>
          <p:nvPr>
            <p:ph idx="1"/>
          </p:nvPr>
        </p:nvPicPr>
        <p:blipFill>
          <a:blip r:embed="rId2"/>
          <a:srcRect t="-12655" b="-12655"/>
          <a:stretch>
            <a:fillRect/>
          </a:stretch>
        </p:blipFill>
        <p:spPr>
          <a:xfrm>
            <a:off x="3575050" y="569712"/>
            <a:ext cx="5111750" cy="5853113"/>
          </a:xfrm>
        </p:spPr>
      </p:pic>
      <p:sp>
        <p:nvSpPr>
          <p:cNvPr id="8" name="Text Placeholder 7"/>
          <p:cNvSpPr>
            <a:spLocks noGrp="1"/>
          </p:cNvSpPr>
          <p:nvPr>
            <p:ph type="body" sz="half" idx="2"/>
          </p:nvPr>
        </p:nvSpPr>
        <p:spPr/>
        <p:txBody>
          <a:bodyPr/>
          <a:lstStyle/>
          <a:p>
            <a:r>
              <a:rPr lang="en-US" dirty="0" smtClean="0"/>
              <a:t>Washington DC as only hurricane warning center</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69712"/>
            <a:ext cx="3008313" cy="616937"/>
          </a:xfrm>
        </p:spPr>
        <p:txBody>
          <a:bodyPr>
            <a:normAutofit/>
          </a:bodyPr>
          <a:lstStyle/>
          <a:p>
            <a:pPr algn="ctr"/>
            <a:r>
              <a:rPr lang="en-US" sz="1500" dirty="0" smtClean="0"/>
              <a:t>1935 changes to the </a:t>
            </a:r>
            <a:br>
              <a:rPr lang="en-US" sz="1500" dirty="0" smtClean="0"/>
            </a:br>
            <a:r>
              <a:rPr lang="en-US" sz="1500" dirty="0" smtClean="0"/>
              <a:t>Hurricane Warning Service</a:t>
            </a:r>
            <a:endParaRPr lang="en-US" sz="1500" dirty="0"/>
          </a:p>
        </p:txBody>
      </p:sp>
      <p:pic>
        <p:nvPicPr>
          <p:cNvPr id="9" name="Content Placeholder 8" descr="pre1935.jpg"/>
          <p:cNvPicPr>
            <a:picLocks noGrp="1" noChangeAspect="1"/>
          </p:cNvPicPr>
          <p:nvPr>
            <p:ph idx="1"/>
          </p:nvPr>
        </p:nvPicPr>
        <p:blipFill>
          <a:blip r:embed="rId2"/>
          <a:srcRect t="-12655" b="-12655"/>
          <a:stretch>
            <a:fillRect/>
          </a:stretch>
        </p:blipFill>
        <p:spPr>
          <a:xfrm>
            <a:off x="3575050" y="569712"/>
            <a:ext cx="5111750" cy="5853113"/>
          </a:xfrm>
        </p:spPr>
      </p:pic>
      <p:sp>
        <p:nvSpPr>
          <p:cNvPr id="8" name="Text Placeholder 7"/>
          <p:cNvSpPr>
            <a:spLocks noGrp="1"/>
          </p:cNvSpPr>
          <p:nvPr>
            <p:ph type="body" sz="half" idx="2"/>
          </p:nvPr>
        </p:nvSpPr>
        <p:spPr/>
        <p:txBody>
          <a:bodyPr/>
          <a:lstStyle/>
          <a:p>
            <a:pPr>
              <a:buFont typeface="Arial"/>
              <a:buChar char="•"/>
            </a:pPr>
            <a:r>
              <a:rPr lang="en-US" dirty="0" smtClean="0"/>
              <a:t>Washington DC only responsible for hurricanes north of 35 North </a:t>
            </a:r>
            <a:endParaRPr lang="en-US" dirty="0"/>
          </a:p>
        </p:txBody>
      </p:sp>
      <p:pic>
        <p:nvPicPr>
          <p:cNvPr id="5" name="Picture 4" descr="1935Wash.jpg"/>
          <p:cNvPicPr>
            <a:picLocks noChangeAspect="1"/>
          </p:cNvPicPr>
          <p:nvPr/>
        </p:nvPicPr>
        <p:blipFill>
          <a:blip r:embed="rId3"/>
          <a:stretch>
            <a:fillRect/>
          </a:stretch>
        </p:blipFill>
        <p:spPr>
          <a:xfrm>
            <a:off x="3575050" y="1178905"/>
            <a:ext cx="5111750" cy="467090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Hurricanes are creatures of the sea</a:t>
            </a:r>
            <a:endParaRPr lang="en-US" sz="3600" dirty="0"/>
          </a:p>
        </p:txBody>
      </p:sp>
      <p:pic>
        <p:nvPicPr>
          <p:cNvPr id="5" name="Content Placeholder 4" descr="Atlantic_hurricane_tracks.jpg"/>
          <p:cNvPicPr>
            <a:picLocks noGrp="1" noChangeAspect="1"/>
          </p:cNvPicPr>
          <p:nvPr>
            <p:ph sz="half" idx="1"/>
          </p:nvPr>
        </p:nvPicPr>
        <p:blipFill>
          <a:blip r:embed="rId2"/>
          <a:srcRect t="-53599" b="-53599"/>
          <a:stretch>
            <a:fillRect/>
          </a:stretch>
        </p:blipFill>
        <p:spPr>
          <a:xfrm>
            <a:off x="1164132" y="-318282"/>
            <a:ext cx="6794343" cy="7337890"/>
          </a:xfrm>
        </p:spPr>
      </p:pic>
      <p:sp>
        <p:nvSpPr>
          <p:cNvPr id="4" name="Text Placeholder 3"/>
          <p:cNvSpPr>
            <a:spLocks noGrp="1"/>
          </p:cNvSpPr>
          <p:nvPr>
            <p:ph type="body" sz="half" idx="2"/>
          </p:nvPr>
        </p:nvSpPr>
        <p:spPr>
          <a:xfrm>
            <a:off x="123707" y="5360228"/>
            <a:ext cx="8334493" cy="950181"/>
          </a:xfrm>
        </p:spPr>
        <p:txBody>
          <a:bodyPr>
            <a:noAutofit/>
          </a:bodyPr>
          <a:lstStyle/>
          <a:p>
            <a:r>
              <a:rPr lang="en-US" sz="1900" dirty="0" smtClean="0"/>
              <a:t>They spend the early and mature parts of their life cycles over the water.</a:t>
            </a:r>
          </a:p>
          <a:p>
            <a:r>
              <a:rPr lang="en-US" sz="1900" dirty="0" smtClean="0"/>
              <a:t>They come ashore to ravage and to die.</a:t>
            </a:r>
            <a:endParaRPr lang="en-US" sz="19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69712"/>
            <a:ext cx="3008313" cy="616937"/>
          </a:xfrm>
        </p:spPr>
        <p:txBody>
          <a:bodyPr>
            <a:normAutofit/>
          </a:bodyPr>
          <a:lstStyle/>
          <a:p>
            <a:pPr algn="ctr"/>
            <a:r>
              <a:rPr lang="en-US" sz="1500" dirty="0" smtClean="0"/>
              <a:t>1935 changes to the </a:t>
            </a:r>
            <a:br>
              <a:rPr lang="en-US" sz="1500" dirty="0" smtClean="0"/>
            </a:br>
            <a:r>
              <a:rPr lang="en-US" sz="1500" dirty="0" smtClean="0"/>
              <a:t>Hurricane Warning Service</a:t>
            </a:r>
            <a:endParaRPr lang="en-US" sz="1500" dirty="0"/>
          </a:p>
        </p:txBody>
      </p:sp>
      <p:pic>
        <p:nvPicPr>
          <p:cNvPr id="9" name="Content Placeholder 8" descr="pre1935.jpg"/>
          <p:cNvPicPr>
            <a:picLocks noGrp="1" noChangeAspect="1"/>
          </p:cNvPicPr>
          <p:nvPr>
            <p:ph idx="1"/>
          </p:nvPr>
        </p:nvPicPr>
        <p:blipFill>
          <a:blip r:embed="rId2"/>
          <a:srcRect t="-12655" b="-12655"/>
          <a:stretch>
            <a:fillRect/>
          </a:stretch>
        </p:blipFill>
        <p:spPr>
          <a:xfrm>
            <a:off x="3575050" y="569712"/>
            <a:ext cx="5111750" cy="5853113"/>
          </a:xfrm>
        </p:spPr>
      </p:pic>
      <p:sp>
        <p:nvSpPr>
          <p:cNvPr id="8" name="Text Placeholder 7"/>
          <p:cNvSpPr>
            <a:spLocks noGrp="1"/>
          </p:cNvSpPr>
          <p:nvPr>
            <p:ph type="body" sz="half" idx="2"/>
          </p:nvPr>
        </p:nvSpPr>
        <p:spPr/>
        <p:txBody>
          <a:bodyPr/>
          <a:lstStyle/>
          <a:p>
            <a:pPr>
              <a:buFont typeface="Arial"/>
              <a:buChar char="•"/>
            </a:pPr>
            <a:r>
              <a:rPr lang="en-US" dirty="0" smtClean="0"/>
              <a:t>Washington DC only responsible for hurricanes north of 35 North </a:t>
            </a:r>
          </a:p>
          <a:p>
            <a:pPr>
              <a:buFont typeface="Arial"/>
              <a:buChar char="•"/>
            </a:pPr>
            <a:endParaRPr lang="en-US" dirty="0" smtClean="0"/>
          </a:p>
          <a:p>
            <a:pPr>
              <a:buFont typeface="Arial"/>
              <a:buChar char="•"/>
            </a:pPr>
            <a:r>
              <a:rPr lang="en-US" dirty="0" smtClean="0"/>
              <a:t>San Juan responsible for eastern Caribbean and tropical Atlantic</a:t>
            </a:r>
            <a:endParaRPr lang="en-US" dirty="0"/>
          </a:p>
        </p:txBody>
      </p:sp>
      <p:pic>
        <p:nvPicPr>
          <p:cNvPr id="5" name="Picture 4" descr="1935Wash.jpg"/>
          <p:cNvPicPr>
            <a:picLocks noChangeAspect="1"/>
          </p:cNvPicPr>
          <p:nvPr/>
        </p:nvPicPr>
        <p:blipFill>
          <a:blip r:embed="rId3"/>
          <a:stretch>
            <a:fillRect/>
          </a:stretch>
        </p:blipFill>
        <p:spPr>
          <a:xfrm>
            <a:off x="3575050" y="1178905"/>
            <a:ext cx="5111750" cy="4670907"/>
          </a:xfrm>
          <a:prstGeom prst="rect">
            <a:avLst/>
          </a:prstGeom>
        </p:spPr>
      </p:pic>
      <p:pic>
        <p:nvPicPr>
          <p:cNvPr id="7" name="Picture 6" descr="1935SanJuan.jpg"/>
          <p:cNvPicPr>
            <a:picLocks noChangeAspect="1"/>
          </p:cNvPicPr>
          <p:nvPr/>
        </p:nvPicPr>
        <p:blipFill>
          <a:blip r:embed="rId4"/>
          <a:stretch>
            <a:fillRect/>
          </a:stretch>
        </p:blipFill>
        <p:spPr>
          <a:xfrm>
            <a:off x="3575050" y="1178906"/>
            <a:ext cx="5111749" cy="467090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69712"/>
            <a:ext cx="3008313" cy="616937"/>
          </a:xfrm>
        </p:spPr>
        <p:txBody>
          <a:bodyPr>
            <a:normAutofit/>
          </a:bodyPr>
          <a:lstStyle/>
          <a:p>
            <a:pPr algn="ctr"/>
            <a:r>
              <a:rPr lang="en-US" sz="1500" dirty="0" smtClean="0"/>
              <a:t>1935 changes to the </a:t>
            </a:r>
            <a:br>
              <a:rPr lang="en-US" sz="1500" dirty="0" smtClean="0"/>
            </a:br>
            <a:r>
              <a:rPr lang="en-US" sz="1500" dirty="0" smtClean="0"/>
              <a:t>Hurricane Warning Service</a:t>
            </a:r>
            <a:endParaRPr lang="en-US" sz="1500" dirty="0"/>
          </a:p>
        </p:txBody>
      </p:sp>
      <p:pic>
        <p:nvPicPr>
          <p:cNvPr id="9" name="Content Placeholder 8" descr="pre1935.jpg"/>
          <p:cNvPicPr>
            <a:picLocks noGrp="1" noChangeAspect="1"/>
          </p:cNvPicPr>
          <p:nvPr>
            <p:ph idx="1"/>
          </p:nvPr>
        </p:nvPicPr>
        <p:blipFill>
          <a:blip r:embed="rId2"/>
          <a:srcRect t="-12655" b="-12655"/>
          <a:stretch>
            <a:fillRect/>
          </a:stretch>
        </p:blipFill>
        <p:spPr>
          <a:xfrm>
            <a:off x="3575050" y="569712"/>
            <a:ext cx="5111750" cy="5853113"/>
          </a:xfrm>
        </p:spPr>
      </p:pic>
      <p:sp>
        <p:nvSpPr>
          <p:cNvPr id="8" name="Text Placeholder 7"/>
          <p:cNvSpPr>
            <a:spLocks noGrp="1"/>
          </p:cNvSpPr>
          <p:nvPr>
            <p:ph type="body" sz="half" idx="2"/>
          </p:nvPr>
        </p:nvSpPr>
        <p:spPr/>
        <p:txBody>
          <a:bodyPr/>
          <a:lstStyle/>
          <a:p>
            <a:pPr>
              <a:buFont typeface="Arial"/>
              <a:buChar char="•"/>
            </a:pPr>
            <a:r>
              <a:rPr lang="en-US" dirty="0" smtClean="0"/>
              <a:t>Washington DC only responsible for hurricanes north of 35 North </a:t>
            </a:r>
          </a:p>
          <a:p>
            <a:pPr>
              <a:buFont typeface="Arial"/>
              <a:buChar char="•"/>
            </a:pPr>
            <a:endParaRPr lang="en-US" dirty="0" smtClean="0"/>
          </a:p>
          <a:p>
            <a:pPr>
              <a:buFont typeface="Arial"/>
              <a:buChar char="•"/>
            </a:pPr>
            <a:r>
              <a:rPr lang="en-US" dirty="0" smtClean="0"/>
              <a:t>San Juan responsible for eastern Caribbean and tropical Atlantic</a:t>
            </a:r>
          </a:p>
          <a:p>
            <a:pPr>
              <a:buFont typeface="Arial"/>
              <a:buChar char="•"/>
            </a:pPr>
            <a:endParaRPr lang="en-US" dirty="0" smtClean="0"/>
          </a:p>
          <a:p>
            <a:pPr>
              <a:buFont typeface="Arial"/>
              <a:buChar char="•"/>
            </a:pPr>
            <a:r>
              <a:rPr lang="en-US" dirty="0" smtClean="0"/>
              <a:t>New Orleans responsible for western Gulf of Mexico to 85 West</a:t>
            </a:r>
          </a:p>
          <a:p>
            <a:pPr>
              <a:buFont typeface="Arial"/>
              <a:buChar char="•"/>
            </a:pPr>
            <a:endParaRPr lang="en-US" dirty="0"/>
          </a:p>
        </p:txBody>
      </p:sp>
      <p:pic>
        <p:nvPicPr>
          <p:cNvPr id="5" name="Picture 4" descr="1935Wash.jpg"/>
          <p:cNvPicPr>
            <a:picLocks noChangeAspect="1"/>
          </p:cNvPicPr>
          <p:nvPr/>
        </p:nvPicPr>
        <p:blipFill>
          <a:blip r:embed="rId3"/>
          <a:stretch>
            <a:fillRect/>
          </a:stretch>
        </p:blipFill>
        <p:spPr>
          <a:xfrm>
            <a:off x="3575050" y="1178905"/>
            <a:ext cx="5111750" cy="4670907"/>
          </a:xfrm>
          <a:prstGeom prst="rect">
            <a:avLst/>
          </a:prstGeom>
        </p:spPr>
      </p:pic>
      <p:pic>
        <p:nvPicPr>
          <p:cNvPr id="7" name="Picture 6" descr="1935SanJuan.jpg"/>
          <p:cNvPicPr>
            <a:picLocks noChangeAspect="1"/>
          </p:cNvPicPr>
          <p:nvPr/>
        </p:nvPicPr>
        <p:blipFill>
          <a:blip r:embed="rId4"/>
          <a:stretch>
            <a:fillRect/>
          </a:stretch>
        </p:blipFill>
        <p:spPr>
          <a:xfrm>
            <a:off x="3575050" y="1178906"/>
            <a:ext cx="5111749" cy="4670905"/>
          </a:xfrm>
          <a:prstGeom prst="rect">
            <a:avLst/>
          </a:prstGeom>
        </p:spPr>
      </p:pic>
      <p:pic>
        <p:nvPicPr>
          <p:cNvPr id="10" name="Picture 9" descr="1935NewOrleans.jpg"/>
          <p:cNvPicPr>
            <a:picLocks noChangeAspect="1"/>
          </p:cNvPicPr>
          <p:nvPr/>
        </p:nvPicPr>
        <p:blipFill>
          <a:blip r:embed="rId5"/>
          <a:stretch>
            <a:fillRect/>
          </a:stretch>
        </p:blipFill>
        <p:spPr>
          <a:xfrm>
            <a:off x="3575050" y="1186648"/>
            <a:ext cx="5111749" cy="467090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69712"/>
            <a:ext cx="3008313" cy="616937"/>
          </a:xfrm>
        </p:spPr>
        <p:txBody>
          <a:bodyPr>
            <a:normAutofit/>
          </a:bodyPr>
          <a:lstStyle/>
          <a:p>
            <a:pPr algn="ctr"/>
            <a:r>
              <a:rPr lang="en-US" sz="1500" dirty="0" smtClean="0"/>
              <a:t>1935 changes to the </a:t>
            </a:r>
            <a:br>
              <a:rPr lang="en-US" sz="1500" dirty="0" smtClean="0"/>
            </a:br>
            <a:r>
              <a:rPr lang="en-US" sz="1500" dirty="0" smtClean="0"/>
              <a:t>Hurricane Warning Service</a:t>
            </a:r>
            <a:endParaRPr lang="en-US" sz="1500" dirty="0"/>
          </a:p>
        </p:txBody>
      </p:sp>
      <p:pic>
        <p:nvPicPr>
          <p:cNvPr id="9" name="Content Placeholder 8" descr="pre1935.jpg"/>
          <p:cNvPicPr>
            <a:picLocks noGrp="1" noChangeAspect="1"/>
          </p:cNvPicPr>
          <p:nvPr>
            <p:ph idx="1"/>
          </p:nvPr>
        </p:nvPicPr>
        <p:blipFill>
          <a:blip r:embed="rId2"/>
          <a:srcRect t="-12655" b="-12655"/>
          <a:stretch>
            <a:fillRect/>
          </a:stretch>
        </p:blipFill>
        <p:spPr>
          <a:xfrm>
            <a:off x="3575050" y="569712"/>
            <a:ext cx="5111750" cy="5853113"/>
          </a:xfrm>
        </p:spPr>
      </p:pic>
      <p:sp>
        <p:nvSpPr>
          <p:cNvPr id="8" name="Text Placeholder 7"/>
          <p:cNvSpPr>
            <a:spLocks noGrp="1"/>
          </p:cNvSpPr>
          <p:nvPr>
            <p:ph type="body" sz="half" idx="2"/>
          </p:nvPr>
        </p:nvSpPr>
        <p:spPr/>
        <p:txBody>
          <a:bodyPr/>
          <a:lstStyle/>
          <a:p>
            <a:pPr>
              <a:buFont typeface="Arial"/>
              <a:buChar char="•"/>
            </a:pPr>
            <a:r>
              <a:rPr lang="en-US" dirty="0" smtClean="0"/>
              <a:t>Washington DC only responsible for hurricanes north of 35 North </a:t>
            </a:r>
          </a:p>
          <a:p>
            <a:pPr>
              <a:buFont typeface="Arial"/>
              <a:buChar char="•"/>
            </a:pPr>
            <a:endParaRPr lang="en-US" dirty="0" smtClean="0"/>
          </a:p>
          <a:p>
            <a:pPr>
              <a:buFont typeface="Arial"/>
              <a:buChar char="•"/>
            </a:pPr>
            <a:r>
              <a:rPr lang="en-US" dirty="0" smtClean="0"/>
              <a:t>San Juan responsible for eastern Caribbean and tropical Atlantic</a:t>
            </a:r>
          </a:p>
          <a:p>
            <a:pPr>
              <a:buFont typeface="Arial"/>
              <a:buChar char="•"/>
            </a:pPr>
            <a:endParaRPr lang="en-US" dirty="0" smtClean="0"/>
          </a:p>
          <a:p>
            <a:pPr>
              <a:buFont typeface="Arial"/>
              <a:buChar char="•"/>
            </a:pPr>
            <a:r>
              <a:rPr lang="en-US" dirty="0" smtClean="0"/>
              <a:t>New Orleans responsible for western Gulf of Mexico to 85 West</a:t>
            </a:r>
          </a:p>
          <a:p>
            <a:pPr>
              <a:buFont typeface="Arial"/>
              <a:buChar char="•"/>
            </a:pPr>
            <a:endParaRPr lang="en-US" dirty="0" smtClean="0"/>
          </a:p>
          <a:p>
            <a:pPr>
              <a:buFont typeface="Arial"/>
              <a:buChar char="•"/>
            </a:pPr>
            <a:r>
              <a:rPr lang="en-US" dirty="0" smtClean="0"/>
              <a:t>Jacksonville responsible for the rest of the Atlantic and Caribbean Sea.</a:t>
            </a:r>
          </a:p>
          <a:p>
            <a:pPr>
              <a:buFont typeface="Arial"/>
              <a:buChar char="•"/>
            </a:pPr>
            <a:endParaRPr lang="en-US" dirty="0"/>
          </a:p>
        </p:txBody>
      </p:sp>
      <p:pic>
        <p:nvPicPr>
          <p:cNvPr id="5" name="Picture 4" descr="1935Wash.jpg"/>
          <p:cNvPicPr>
            <a:picLocks noChangeAspect="1"/>
          </p:cNvPicPr>
          <p:nvPr/>
        </p:nvPicPr>
        <p:blipFill>
          <a:blip r:embed="rId3"/>
          <a:stretch>
            <a:fillRect/>
          </a:stretch>
        </p:blipFill>
        <p:spPr>
          <a:xfrm>
            <a:off x="3575050" y="1178905"/>
            <a:ext cx="5111750" cy="4670907"/>
          </a:xfrm>
          <a:prstGeom prst="rect">
            <a:avLst/>
          </a:prstGeom>
        </p:spPr>
      </p:pic>
      <p:pic>
        <p:nvPicPr>
          <p:cNvPr id="7" name="Picture 6" descr="1935SanJuan.jpg"/>
          <p:cNvPicPr>
            <a:picLocks noChangeAspect="1"/>
          </p:cNvPicPr>
          <p:nvPr/>
        </p:nvPicPr>
        <p:blipFill>
          <a:blip r:embed="rId4"/>
          <a:stretch>
            <a:fillRect/>
          </a:stretch>
        </p:blipFill>
        <p:spPr>
          <a:xfrm>
            <a:off x="3575050" y="1178906"/>
            <a:ext cx="5111749" cy="4670905"/>
          </a:xfrm>
          <a:prstGeom prst="rect">
            <a:avLst/>
          </a:prstGeom>
        </p:spPr>
      </p:pic>
      <p:pic>
        <p:nvPicPr>
          <p:cNvPr id="10" name="Picture 9" descr="1935NewOrleans.jpg"/>
          <p:cNvPicPr>
            <a:picLocks noChangeAspect="1"/>
          </p:cNvPicPr>
          <p:nvPr/>
        </p:nvPicPr>
        <p:blipFill>
          <a:blip r:embed="rId5"/>
          <a:stretch>
            <a:fillRect/>
          </a:stretch>
        </p:blipFill>
        <p:spPr>
          <a:xfrm>
            <a:off x="3575050" y="1186648"/>
            <a:ext cx="5111749" cy="4670905"/>
          </a:xfrm>
          <a:prstGeom prst="rect">
            <a:avLst/>
          </a:prstGeom>
        </p:spPr>
      </p:pic>
      <p:pic>
        <p:nvPicPr>
          <p:cNvPr id="11" name="Picture 10" descr="1935Jax.jpg"/>
          <p:cNvPicPr>
            <a:picLocks noChangeAspect="1"/>
          </p:cNvPicPr>
          <p:nvPr/>
        </p:nvPicPr>
        <p:blipFill>
          <a:blip r:embed="rId6"/>
          <a:stretch>
            <a:fillRect/>
          </a:stretch>
        </p:blipFill>
        <p:spPr>
          <a:xfrm>
            <a:off x="3575048" y="1178906"/>
            <a:ext cx="5111751" cy="4670906"/>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69712"/>
            <a:ext cx="3008313" cy="616937"/>
          </a:xfrm>
        </p:spPr>
        <p:txBody>
          <a:bodyPr>
            <a:normAutofit/>
          </a:bodyPr>
          <a:lstStyle/>
          <a:p>
            <a:pPr algn="ctr"/>
            <a:r>
              <a:rPr lang="en-US" sz="1500" dirty="0" smtClean="0"/>
              <a:t>1935 changes to the </a:t>
            </a:r>
            <a:br>
              <a:rPr lang="en-US" sz="1500" dirty="0" smtClean="0"/>
            </a:br>
            <a:r>
              <a:rPr lang="en-US" sz="1500" dirty="0" smtClean="0"/>
              <a:t>Hurricane Warning Service</a:t>
            </a:r>
            <a:endParaRPr lang="en-US" sz="1500" dirty="0"/>
          </a:p>
        </p:txBody>
      </p:sp>
      <p:pic>
        <p:nvPicPr>
          <p:cNvPr id="9" name="Content Placeholder 8" descr="pre1935.jpg"/>
          <p:cNvPicPr>
            <a:picLocks noGrp="1" noChangeAspect="1"/>
          </p:cNvPicPr>
          <p:nvPr>
            <p:ph idx="1"/>
          </p:nvPr>
        </p:nvPicPr>
        <p:blipFill>
          <a:blip r:embed="rId2"/>
          <a:srcRect t="-12655" b="-12655"/>
          <a:stretch>
            <a:fillRect/>
          </a:stretch>
        </p:blipFill>
        <p:spPr>
          <a:xfrm>
            <a:off x="3575050" y="569712"/>
            <a:ext cx="5111750" cy="5853113"/>
          </a:xfrm>
        </p:spPr>
      </p:pic>
      <p:sp>
        <p:nvSpPr>
          <p:cNvPr id="8" name="Text Placeholder 7"/>
          <p:cNvSpPr>
            <a:spLocks noGrp="1"/>
          </p:cNvSpPr>
          <p:nvPr>
            <p:ph type="body" sz="half" idx="2"/>
          </p:nvPr>
        </p:nvSpPr>
        <p:spPr/>
        <p:txBody>
          <a:bodyPr/>
          <a:lstStyle/>
          <a:p>
            <a:pPr>
              <a:buFont typeface="Arial"/>
              <a:buChar char="•"/>
            </a:pPr>
            <a:r>
              <a:rPr lang="en-US" dirty="0" smtClean="0"/>
              <a:t>Washington DC only responsible for hurricanes north of 35 North </a:t>
            </a:r>
          </a:p>
          <a:p>
            <a:pPr>
              <a:buFont typeface="Arial"/>
              <a:buChar char="•"/>
            </a:pPr>
            <a:endParaRPr lang="en-US" dirty="0" smtClean="0"/>
          </a:p>
          <a:p>
            <a:pPr>
              <a:buFont typeface="Arial"/>
              <a:buChar char="•"/>
            </a:pPr>
            <a:r>
              <a:rPr lang="en-US" dirty="0" smtClean="0"/>
              <a:t>San Juan responsible for eastern Caribbean and tropical Atlantic</a:t>
            </a:r>
          </a:p>
          <a:p>
            <a:pPr>
              <a:buFont typeface="Arial"/>
              <a:buChar char="•"/>
            </a:pPr>
            <a:endParaRPr lang="en-US" dirty="0" smtClean="0"/>
          </a:p>
          <a:p>
            <a:pPr>
              <a:buFont typeface="Arial"/>
              <a:buChar char="•"/>
            </a:pPr>
            <a:r>
              <a:rPr lang="en-US" dirty="0" smtClean="0"/>
              <a:t>New Orleans responsible for western Gulf of Mexico to 85 West</a:t>
            </a:r>
          </a:p>
          <a:p>
            <a:pPr>
              <a:buFont typeface="Arial"/>
              <a:buChar char="•"/>
            </a:pPr>
            <a:endParaRPr lang="en-US" dirty="0" smtClean="0"/>
          </a:p>
          <a:p>
            <a:pPr>
              <a:buFont typeface="Arial"/>
              <a:buChar char="•"/>
            </a:pPr>
            <a:r>
              <a:rPr lang="en-US" dirty="0" smtClean="0"/>
              <a:t>Jacksonville responsible for the rest of the Atlantic and Caribbean Sea.</a:t>
            </a:r>
          </a:p>
          <a:p>
            <a:pPr>
              <a:buFont typeface="Arial"/>
              <a:buChar char="•"/>
            </a:pPr>
            <a:endParaRPr lang="en-US" dirty="0" smtClean="0"/>
          </a:p>
          <a:p>
            <a:pPr>
              <a:buFont typeface="Arial"/>
              <a:buChar char="•"/>
            </a:pPr>
            <a:r>
              <a:rPr lang="en-US" dirty="0" smtClean="0"/>
              <a:t>Dedicated telegraph cable just for hurricane reporting stations to avoid cable message congestion.</a:t>
            </a:r>
          </a:p>
          <a:p>
            <a:pPr>
              <a:buFont typeface="Arial"/>
              <a:buChar char="•"/>
            </a:pPr>
            <a:endParaRPr lang="en-US" dirty="0"/>
          </a:p>
        </p:txBody>
      </p:sp>
      <p:pic>
        <p:nvPicPr>
          <p:cNvPr id="5" name="Picture 4" descr="1935Wash.jpg"/>
          <p:cNvPicPr>
            <a:picLocks noChangeAspect="1"/>
          </p:cNvPicPr>
          <p:nvPr/>
        </p:nvPicPr>
        <p:blipFill>
          <a:blip r:embed="rId3"/>
          <a:stretch>
            <a:fillRect/>
          </a:stretch>
        </p:blipFill>
        <p:spPr>
          <a:xfrm>
            <a:off x="3575050" y="1178905"/>
            <a:ext cx="5111750" cy="4670907"/>
          </a:xfrm>
          <a:prstGeom prst="rect">
            <a:avLst/>
          </a:prstGeom>
        </p:spPr>
      </p:pic>
      <p:pic>
        <p:nvPicPr>
          <p:cNvPr id="7" name="Picture 6" descr="1935SanJuan.jpg"/>
          <p:cNvPicPr>
            <a:picLocks noChangeAspect="1"/>
          </p:cNvPicPr>
          <p:nvPr/>
        </p:nvPicPr>
        <p:blipFill>
          <a:blip r:embed="rId4"/>
          <a:stretch>
            <a:fillRect/>
          </a:stretch>
        </p:blipFill>
        <p:spPr>
          <a:xfrm>
            <a:off x="3575050" y="1178906"/>
            <a:ext cx="5111749" cy="4670905"/>
          </a:xfrm>
          <a:prstGeom prst="rect">
            <a:avLst/>
          </a:prstGeom>
        </p:spPr>
      </p:pic>
      <p:pic>
        <p:nvPicPr>
          <p:cNvPr id="10" name="Picture 9" descr="1935NewOrleans.jpg"/>
          <p:cNvPicPr>
            <a:picLocks noChangeAspect="1"/>
          </p:cNvPicPr>
          <p:nvPr/>
        </p:nvPicPr>
        <p:blipFill>
          <a:blip r:embed="rId5"/>
          <a:stretch>
            <a:fillRect/>
          </a:stretch>
        </p:blipFill>
        <p:spPr>
          <a:xfrm>
            <a:off x="3575050" y="1186648"/>
            <a:ext cx="5111749" cy="4670905"/>
          </a:xfrm>
          <a:prstGeom prst="rect">
            <a:avLst/>
          </a:prstGeom>
        </p:spPr>
      </p:pic>
      <p:pic>
        <p:nvPicPr>
          <p:cNvPr id="11" name="Picture 10" descr="1935Jax.jpg"/>
          <p:cNvPicPr>
            <a:picLocks noChangeAspect="1"/>
          </p:cNvPicPr>
          <p:nvPr/>
        </p:nvPicPr>
        <p:blipFill>
          <a:blip r:embed="rId6"/>
          <a:stretch>
            <a:fillRect/>
          </a:stretch>
        </p:blipFill>
        <p:spPr>
          <a:xfrm>
            <a:off x="3575048" y="1178906"/>
            <a:ext cx="5111751" cy="4670906"/>
          </a:xfrm>
          <a:prstGeom prst="rect">
            <a:avLst/>
          </a:prstGeom>
        </p:spPr>
      </p:pic>
      <p:pic>
        <p:nvPicPr>
          <p:cNvPr id="12" name="Picture 11" descr="1935telegraph.jpg"/>
          <p:cNvPicPr>
            <a:picLocks noChangeAspect="1"/>
          </p:cNvPicPr>
          <p:nvPr/>
        </p:nvPicPr>
        <p:blipFill>
          <a:blip r:embed="rId7"/>
          <a:stretch>
            <a:fillRect/>
          </a:stretch>
        </p:blipFill>
        <p:spPr>
          <a:xfrm>
            <a:off x="3575050" y="1186648"/>
            <a:ext cx="5111749" cy="4670905"/>
          </a:xfrm>
          <a:prstGeom prst="rect">
            <a:avLst/>
          </a:prstGeom>
        </p:spPr>
      </p:pic>
      <p:pic>
        <p:nvPicPr>
          <p:cNvPr id="13" name="Picture 12" descr="1935telegraph.jpg"/>
          <p:cNvPicPr>
            <a:picLocks noChangeAspect="1"/>
          </p:cNvPicPr>
          <p:nvPr/>
        </p:nvPicPr>
        <p:blipFill>
          <a:blip r:embed="rId8"/>
          <a:stretch>
            <a:fillRect/>
          </a:stretch>
        </p:blipFill>
        <p:spPr>
          <a:xfrm>
            <a:off x="3575051" y="1178905"/>
            <a:ext cx="5111750" cy="4670906"/>
          </a:xfrm>
          <a:prstGeom prst="rect">
            <a:avLst/>
          </a:prstGeom>
        </p:spPr>
      </p:pic>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69712"/>
            <a:ext cx="3008313" cy="616937"/>
          </a:xfrm>
        </p:spPr>
        <p:txBody>
          <a:bodyPr>
            <a:normAutofit/>
          </a:bodyPr>
          <a:lstStyle/>
          <a:p>
            <a:pPr algn="ctr"/>
            <a:r>
              <a:rPr lang="en-US" sz="1500" dirty="0" smtClean="0"/>
              <a:t>1935 changes to the </a:t>
            </a:r>
            <a:br>
              <a:rPr lang="en-US" sz="1500" dirty="0" smtClean="0"/>
            </a:br>
            <a:r>
              <a:rPr lang="en-US" sz="1500" dirty="0" smtClean="0"/>
              <a:t>Hurricane Warning Service</a:t>
            </a:r>
            <a:endParaRPr lang="en-US" sz="1500" dirty="0"/>
          </a:p>
        </p:txBody>
      </p:sp>
      <p:pic>
        <p:nvPicPr>
          <p:cNvPr id="9" name="Content Placeholder 8" descr="pre1935.jpg"/>
          <p:cNvPicPr>
            <a:picLocks noGrp="1" noChangeAspect="1"/>
          </p:cNvPicPr>
          <p:nvPr>
            <p:ph idx="1"/>
          </p:nvPr>
        </p:nvPicPr>
        <p:blipFill>
          <a:blip r:embed="rId2"/>
          <a:srcRect t="-12655" b="-12655"/>
          <a:stretch>
            <a:fillRect/>
          </a:stretch>
        </p:blipFill>
        <p:spPr>
          <a:xfrm>
            <a:off x="3575050" y="569712"/>
            <a:ext cx="5111750" cy="5853113"/>
          </a:xfrm>
        </p:spPr>
      </p:pic>
      <p:sp>
        <p:nvSpPr>
          <p:cNvPr id="8" name="Text Placeholder 7"/>
          <p:cNvSpPr>
            <a:spLocks noGrp="1"/>
          </p:cNvSpPr>
          <p:nvPr>
            <p:ph type="body" sz="half" idx="2"/>
          </p:nvPr>
        </p:nvSpPr>
        <p:spPr/>
        <p:txBody>
          <a:bodyPr>
            <a:normAutofit lnSpcReduction="10000"/>
          </a:bodyPr>
          <a:lstStyle/>
          <a:p>
            <a:pPr>
              <a:buFont typeface="Arial"/>
              <a:buChar char="•"/>
            </a:pPr>
            <a:r>
              <a:rPr lang="en-US" dirty="0" smtClean="0"/>
              <a:t>Washington DC only responsible for hurricanes north of 35 North </a:t>
            </a:r>
          </a:p>
          <a:p>
            <a:pPr>
              <a:buFont typeface="Arial"/>
              <a:buChar char="•"/>
            </a:pPr>
            <a:endParaRPr lang="en-US" dirty="0" smtClean="0"/>
          </a:p>
          <a:p>
            <a:pPr>
              <a:buFont typeface="Arial"/>
              <a:buChar char="•"/>
            </a:pPr>
            <a:r>
              <a:rPr lang="en-US" dirty="0" smtClean="0"/>
              <a:t>San Juan responsible for eastern Caribbean and tropical Atlantic</a:t>
            </a:r>
          </a:p>
          <a:p>
            <a:pPr>
              <a:buFont typeface="Arial"/>
              <a:buChar char="•"/>
            </a:pPr>
            <a:endParaRPr lang="en-US" dirty="0" smtClean="0"/>
          </a:p>
          <a:p>
            <a:pPr>
              <a:buFont typeface="Arial"/>
              <a:buChar char="•"/>
            </a:pPr>
            <a:r>
              <a:rPr lang="en-US" dirty="0" smtClean="0"/>
              <a:t>New Orleans responsible for western Gulf of Mexico to 85 West</a:t>
            </a:r>
          </a:p>
          <a:p>
            <a:pPr>
              <a:buFont typeface="Arial"/>
              <a:buChar char="•"/>
            </a:pPr>
            <a:endParaRPr lang="en-US" dirty="0" smtClean="0"/>
          </a:p>
          <a:p>
            <a:pPr>
              <a:buFont typeface="Arial"/>
              <a:buChar char="•"/>
            </a:pPr>
            <a:r>
              <a:rPr lang="en-US" dirty="0" smtClean="0"/>
              <a:t>Jacksonville responsible for the rest of the Atlantic and Caribbean Sea.</a:t>
            </a:r>
          </a:p>
          <a:p>
            <a:pPr>
              <a:buFont typeface="Arial"/>
              <a:buChar char="•"/>
            </a:pPr>
            <a:endParaRPr lang="en-US" dirty="0" smtClean="0"/>
          </a:p>
          <a:p>
            <a:pPr>
              <a:buFont typeface="Arial"/>
              <a:buChar char="•"/>
            </a:pPr>
            <a:r>
              <a:rPr lang="en-US" dirty="0" smtClean="0"/>
              <a:t>Dedicated telegraph cable just for hurricane reporting stations to avoid cable message congestion.</a:t>
            </a:r>
          </a:p>
          <a:p>
            <a:pPr>
              <a:buFont typeface="Arial"/>
              <a:buChar char="•"/>
            </a:pPr>
            <a:endParaRPr lang="en-US" dirty="0" smtClean="0"/>
          </a:p>
          <a:p>
            <a:pPr>
              <a:buFont typeface="Arial"/>
              <a:buChar char="•"/>
            </a:pPr>
            <a:r>
              <a:rPr lang="en-US" dirty="0" smtClean="0"/>
              <a:t>Observations increased to four times a day with even more frequent possible when hurricanes threaten</a:t>
            </a:r>
          </a:p>
          <a:p>
            <a:pPr>
              <a:buFont typeface="Arial"/>
              <a:buChar char="•"/>
            </a:pPr>
            <a:endParaRPr lang="en-US" dirty="0"/>
          </a:p>
        </p:txBody>
      </p:sp>
      <p:pic>
        <p:nvPicPr>
          <p:cNvPr id="5" name="Picture 4" descr="1935Wash.jpg"/>
          <p:cNvPicPr>
            <a:picLocks noChangeAspect="1"/>
          </p:cNvPicPr>
          <p:nvPr/>
        </p:nvPicPr>
        <p:blipFill>
          <a:blip r:embed="rId3"/>
          <a:stretch>
            <a:fillRect/>
          </a:stretch>
        </p:blipFill>
        <p:spPr>
          <a:xfrm>
            <a:off x="3575050" y="1178905"/>
            <a:ext cx="5111750" cy="4670907"/>
          </a:xfrm>
          <a:prstGeom prst="rect">
            <a:avLst/>
          </a:prstGeom>
        </p:spPr>
      </p:pic>
      <p:pic>
        <p:nvPicPr>
          <p:cNvPr id="7" name="Picture 6" descr="1935SanJuan.jpg"/>
          <p:cNvPicPr>
            <a:picLocks noChangeAspect="1"/>
          </p:cNvPicPr>
          <p:nvPr/>
        </p:nvPicPr>
        <p:blipFill>
          <a:blip r:embed="rId4"/>
          <a:stretch>
            <a:fillRect/>
          </a:stretch>
        </p:blipFill>
        <p:spPr>
          <a:xfrm>
            <a:off x="3575050" y="1178906"/>
            <a:ext cx="5111749" cy="4670905"/>
          </a:xfrm>
          <a:prstGeom prst="rect">
            <a:avLst/>
          </a:prstGeom>
        </p:spPr>
      </p:pic>
      <p:pic>
        <p:nvPicPr>
          <p:cNvPr id="10" name="Picture 9" descr="1935NewOrleans.jpg"/>
          <p:cNvPicPr>
            <a:picLocks noChangeAspect="1"/>
          </p:cNvPicPr>
          <p:nvPr/>
        </p:nvPicPr>
        <p:blipFill>
          <a:blip r:embed="rId5"/>
          <a:stretch>
            <a:fillRect/>
          </a:stretch>
        </p:blipFill>
        <p:spPr>
          <a:xfrm>
            <a:off x="3575050" y="1186648"/>
            <a:ext cx="5111749" cy="4670905"/>
          </a:xfrm>
          <a:prstGeom prst="rect">
            <a:avLst/>
          </a:prstGeom>
        </p:spPr>
      </p:pic>
      <p:pic>
        <p:nvPicPr>
          <p:cNvPr id="11" name="Picture 10" descr="1935Jax.jpg"/>
          <p:cNvPicPr>
            <a:picLocks noChangeAspect="1"/>
          </p:cNvPicPr>
          <p:nvPr/>
        </p:nvPicPr>
        <p:blipFill>
          <a:blip r:embed="rId6"/>
          <a:stretch>
            <a:fillRect/>
          </a:stretch>
        </p:blipFill>
        <p:spPr>
          <a:xfrm>
            <a:off x="3575048" y="1178906"/>
            <a:ext cx="5111751" cy="4670906"/>
          </a:xfrm>
          <a:prstGeom prst="rect">
            <a:avLst/>
          </a:prstGeom>
        </p:spPr>
      </p:pic>
      <p:pic>
        <p:nvPicPr>
          <p:cNvPr id="12" name="Picture 11" descr="1935telegraph.jpg"/>
          <p:cNvPicPr>
            <a:picLocks noChangeAspect="1"/>
          </p:cNvPicPr>
          <p:nvPr/>
        </p:nvPicPr>
        <p:blipFill>
          <a:blip r:embed="rId7"/>
          <a:stretch>
            <a:fillRect/>
          </a:stretch>
        </p:blipFill>
        <p:spPr>
          <a:xfrm>
            <a:off x="3575050" y="1186648"/>
            <a:ext cx="5111749" cy="4670905"/>
          </a:xfrm>
          <a:prstGeom prst="rect">
            <a:avLst/>
          </a:prstGeom>
        </p:spPr>
      </p:pic>
      <p:pic>
        <p:nvPicPr>
          <p:cNvPr id="13" name="Picture 12" descr="1935telegraph.jpg"/>
          <p:cNvPicPr>
            <a:picLocks noChangeAspect="1"/>
          </p:cNvPicPr>
          <p:nvPr/>
        </p:nvPicPr>
        <p:blipFill>
          <a:blip r:embed="rId8"/>
          <a:stretch>
            <a:fillRect/>
          </a:stretch>
        </p:blipFill>
        <p:spPr>
          <a:xfrm>
            <a:off x="3575051" y="1186649"/>
            <a:ext cx="5111749" cy="4670905"/>
          </a:xfrm>
          <a:prstGeom prst="rect">
            <a:avLst/>
          </a:prstGeom>
        </p:spPr>
      </p:pic>
    </p:spTree>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1141712" y="569712"/>
            <a:ext cx="3008313" cy="616937"/>
          </a:xfrm>
        </p:spPr>
        <p:txBody>
          <a:bodyPr>
            <a:normAutofit/>
          </a:bodyPr>
          <a:lstStyle/>
          <a:p>
            <a:pPr algn="ctr"/>
            <a:r>
              <a:rPr lang="en-US" sz="1500" dirty="0" smtClean="0"/>
              <a:t>1935 changes to the </a:t>
            </a:r>
            <a:br>
              <a:rPr lang="en-US" sz="1500" dirty="0" smtClean="0"/>
            </a:br>
            <a:r>
              <a:rPr lang="en-US" sz="1500" dirty="0" smtClean="0"/>
              <a:t>Hurricane Warning Service</a:t>
            </a:r>
            <a:endParaRPr lang="en-US" sz="1500" dirty="0"/>
          </a:p>
        </p:txBody>
      </p:sp>
      <p:sp>
        <p:nvSpPr>
          <p:cNvPr id="8" name="Text Placeholder 7"/>
          <p:cNvSpPr>
            <a:spLocks noGrp="1"/>
          </p:cNvSpPr>
          <p:nvPr>
            <p:ph type="body" sz="half" idx="2"/>
          </p:nvPr>
        </p:nvSpPr>
        <p:spPr>
          <a:xfrm>
            <a:off x="1141712" y="1435100"/>
            <a:ext cx="3008313" cy="4691063"/>
          </a:xfrm>
        </p:spPr>
        <p:txBody>
          <a:bodyPr/>
          <a:lstStyle/>
          <a:p>
            <a:pPr>
              <a:buFont typeface="Arial"/>
              <a:buChar char="•"/>
            </a:pPr>
            <a:r>
              <a:rPr lang="en-US" dirty="0" smtClean="0"/>
              <a:t>Richard Gray transferred from Miami to San Juan</a:t>
            </a:r>
          </a:p>
          <a:p>
            <a:pPr>
              <a:buFont typeface="Arial"/>
              <a:buChar char="•"/>
            </a:pPr>
            <a:endParaRPr lang="en-US" dirty="0" smtClean="0"/>
          </a:p>
          <a:p>
            <a:pPr>
              <a:buFont typeface="Arial"/>
              <a:buChar char="•"/>
            </a:pPr>
            <a:endParaRPr lang="en-US" dirty="0" smtClean="0"/>
          </a:p>
          <a:p>
            <a:pPr>
              <a:buFont typeface="Arial"/>
              <a:buChar char="•"/>
            </a:pPr>
            <a:endParaRPr lang="en-US" dirty="0" smtClean="0"/>
          </a:p>
          <a:p>
            <a:pPr>
              <a:buFont typeface="Arial"/>
              <a:buChar char="•"/>
            </a:pPr>
            <a:endParaRPr lang="en-US" dirty="0" smtClean="0"/>
          </a:p>
          <a:p>
            <a:pPr>
              <a:buFont typeface="Arial"/>
              <a:buChar char="•"/>
            </a:pPr>
            <a:r>
              <a:rPr lang="en-US" dirty="0" smtClean="0"/>
              <a:t>Grady Norton transferred from New Orleans to Jacksonville</a:t>
            </a:r>
          </a:p>
          <a:p>
            <a:pPr>
              <a:buFont typeface="Arial"/>
              <a:buChar char="•"/>
            </a:pPr>
            <a:endParaRPr lang="en-US" dirty="0" smtClean="0"/>
          </a:p>
          <a:p>
            <a:pPr>
              <a:buFont typeface="Arial"/>
              <a:buChar char="•"/>
            </a:pPr>
            <a:endParaRPr lang="en-US" dirty="0" smtClean="0"/>
          </a:p>
          <a:p>
            <a:endParaRPr lang="en-US" dirty="0" smtClean="0"/>
          </a:p>
          <a:p>
            <a:pPr>
              <a:buFont typeface="Arial"/>
              <a:buChar char="•"/>
            </a:pPr>
            <a:endParaRPr lang="en-US" dirty="0" smtClean="0"/>
          </a:p>
          <a:p>
            <a:pPr>
              <a:buFont typeface="Arial"/>
              <a:buChar char="•"/>
            </a:pPr>
            <a:endParaRPr lang="en-US" dirty="0" smtClean="0"/>
          </a:p>
          <a:p>
            <a:pPr>
              <a:buFont typeface="Arial"/>
              <a:buChar char="•"/>
            </a:pPr>
            <a:r>
              <a:rPr lang="en-US" dirty="0" smtClean="0"/>
              <a:t>Gordon Dunn transferred from Washington DC to Jacksonville</a:t>
            </a:r>
          </a:p>
          <a:p>
            <a:pPr>
              <a:buFont typeface="Arial"/>
              <a:buChar char="•"/>
            </a:pPr>
            <a:endParaRPr lang="en-US" dirty="0" smtClean="0"/>
          </a:p>
          <a:p>
            <a:pPr>
              <a:buFont typeface="Arial"/>
              <a:buChar char="•"/>
            </a:pPr>
            <a:endParaRPr lang="en-US" dirty="0"/>
          </a:p>
        </p:txBody>
      </p:sp>
      <p:sp>
        <p:nvSpPr>
          <p:cNvPr id="13" name="Content Placeholder 12"/>
          <p:cNvSpPr>
            <a:spLocks noGrp="1"/>
          </p:cNvSpPr>
          <p:nvPr>
            <p:ph idx="1"/>
          </p:nvPr>
        </p:nvSpPr>
        <p:spPr/>
        <p:txBody>
          <a:bodyPr/>
          <a:lstStyle/>
          <a:p>
            <a:pPr>
              <a:buNone/>
            </a:pPr>
            <a:endParaRPr lang="en-US" dirty="0"/>
          </a:p>
        </p:txBody>
      </p:sp>
      <p:pic>
        <p:nvPicPr>
          <p:cNvPr id="15" name="Picture 14"/>
          <p:cNvPicPr>
            <a:picLocks noChangeAspect="1"/>
          </p:cNvPicPr>
          <p:nvPr/>
        </p:nvPicPr>
        <p:blipFill>
          <a:blip r:embed="rId2">
            <a:duotone>
              <a:prstClr val="black"/>
              <a:srgbClr val="D9C3A5">
                <a:tint val="50000"/>
                <a:satMod val="180000"/>
              </a:srgbClr>
            </a:duotone>
            <a:lum bright="18000" contrast="16000"/>
          </a:blip>
          <a:stretch>
            <a:fillRect/>
          </a:stretch>
        </p:blipFill>
        <p:spPr>
          <a:xfrm>
            <a:off x="4611213" y="2462808"/>
            <a:ext cx="1790700" cy="1397000"/>
          </a:xfrm>
          <a:prstGeom prst="rect">
            <a:avLst/>
          </a:prstGeom>
        </p:spPr>
      </p:pic>
      <p:pic>
        <p:nvPicPr>
          <p:cNvPr id="16" name="Picture 15"/>
          <p:cNvPicPr>
            <a:picLocks noChangeAspect="1"/>
          </p:cNvPicPr>
          <p:nvPr/>
        </p:nvPicPr>
        <p:blipFill>
          <a:blip r:embed="rId3">
            <a:duotone>
              <a:prstClr val="black"/>
              <a:srgbClr val="D9C3A5">
                <a:tint val="50000"/>
                <a:satMod val="180000"/>
              </a:srgbClr>
            </a:duotone>
          </a:blip>
          <a:stretch>
            <a:fillRect/>
          </a:stretch>
        </p:blipFill>
        <p:spPr>
          <a:xfrm>
            <a:off x="4818861" y="4146516"/>
            <a:ext cx="1282700" cy="1663700"/>
          </a:xfrm>
          <a:prstGeom prst="rect">
            <a:avLst/>
          </a:prstGeom>
        </p:spPr>
      </p:pic>
      <p:pic>
        <p:nvPicPr>
          <p:cNvPr id="17" name="Picture 16"/>
          <p:cNvPicPr>
            <a:picLocks noChangeAspect="1"/>
          </p:cNvPicPr>
          <p:nvPr/>
        </p:nvPicPr>
        <p:blipFill>
          <a:blip r:embed="rId4">
            <a:duotone>
              <a:prstClr val="black"/>
              <a:srgbClr val="D9C3A5">
                <a:tint val="50000"/>
                <a:satMod val="180000"/>
              </a:srgbClr>
            </a:duotone>
          </a:blip>
          <a:stretch>
            <a:fillRect/>
          </a:stretch>
        </p:blipFill>
        <p:spPr>
          <a:xfrm>
            <a:off x="4818861" y="609065"/>
            <a:ext cx="1303586" cy="1652070"/>
          </a:xfrm>
          <a:prstGeom prst="rect">
            <a:avLst/>
          </a:prstGeom>
        </p:spPr>
      </p:pic>
    </p:spTree>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950682"/>
          </a:xfrm>
        </p:spPr>
        <p:txBody>
          <a:bodyPr>
            <a:normAutofit/>
          </a:bodyPr>
          <a:lstStyle/>
          <a:p>
            <a:pPr algn="ctr"/>
            <a:r>
              <a:rPr lang="en-US" sz="4700" dirty="0" smtClean="0"/>
              <a:t>The Great Depression</a:t>
            </a:r>
            <a:endParaRPr lang="en-US" sz="4700" dirty="0"/>
          </a:p>
        </p:txBody>
      </p:sp>
      <p:sp>
        <p:nvSpPr>
          <p:cNvPr id="3" name="Content Placeholder 2"/>
          <p:cNvSpPr>
            <a:spLocks noGrp="1"/>
          </p:cNvSpPr>
          <p:nvPr>
            <p:ph idx="1"/>
          </p:nvPr>
        </p:nvSpPr>
        <p:spPr/>
        <p:txBody>
          <a:bodyPr>
            <a:normAutofit/>
          </a:bodyPr>
          <a:lstStyle/>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endParaRPr lang="en-US" sz="800" dirty="0" smtClean="0"/>
          </a:p>
          <a:p>
            <a:pPr algn="r">
              <a:buNone/>
            </a:pPr>
            <a:r>
              <a:rPr lang="en-US" sz="800" dirty="0" smtClean="0"/>
              <a:t>Library of Congress</a:t>
            </a:r>
            <a:endParaRPr lang="en-US" sz="800" dirty="0"/>
          </a:p>
        </p:txBody>
      </p:sp>
      <p:sp>
        <p:nvSpPr>
          <p:cNvPr id="4" name="Text Placeholder 3"/>
          <p:cNvSpPr>
            <a:spLocks noGrp="1"/>
          </p:cNvSpPr>
          <p:nvPr>
            <p:ph type="body" sz="half" idx="2"/>
          </p:nvPr>
        </p:nvSpPr>
        <p:spPr/>
        <p:txBody>
          <a:bodyPr/>
          <a:lstStyle/>
          <a:p>
            <a:endParaRPr lang="en-US" dirty="0" smtClean="0"/>
          </a:p>
          <a:p>
            <a:r>
              <a:rPr lang="en-US" dirty="0" smtClean="0"/>
              <a:t>The eviction of the Bonus Army from their Washington DC camps in April 1932 leads, in part, to the eviction of the Hoover Administration from the White House the following November.</a:t>
            </a:r>
          </a:p>
          <a:p>
            <a:endParaRPr lang="en-US" dirty="0" smtClean="0"/>
          </a:p>
          <a:p>
            <a:r>
              <a:rPr lang="en-US" dirty="0" smtClean="0"/>
              <a:t>Roosevelt Administration’s Federal Emergency Relief Administration seeks to place veterans in work camps scattered around the nation to provide them with employment AND remove them from Washington DC and national attention.</a:t>
            </a:r>
            <a:endParaRPr lang="en-US" dirty="0"/>
          </a:p>
        </p:txBody>
      </p:sp>
      <p:pic>
        <p:nvPicPr>
          <p:cNvPr id="5" name="Picture 4"/>
          <p:cNvPicPr>
            <a:picLocks noChangeAspect="1"/>
          </p:cNvPicPr>
          <p:nvPr/>
        </p:nvPicPr>
        <p:blipFill>
          <a:blip r:embed="rId2"/>
          <a:stretch>
            <a:fillRect/>
          </a:stretch>
        </p:blipFill>
        <p:spPr>
          <a:xfrm>
            <a:off x="3821645" y="1435100"/>
            <a:ext cx="5081455" cy="412074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950682"/>
          </a:xfrm>
        </p:spPr>
        <p:txBody>
          <a:bodyPr>
            <a:normAutofit/>
          </a:bodyPr>
          <a:lstStyle/>
          <a:p>
            <a:pPr algn="ctr"/>
            <a:r>
              <a:rPr lang="en-US" sz="4700" dirty="0" smtClean="0"/>
              <a:t>The Great Depression</a:t>
            </a:r>
            <a:endParaRPr lang="en-US" sz="4700" dirty="0"/>
          </a:p>
        </p:txBody>
      </p:sp>
      <p:pic>
        <p:nvPicPr>
          <p:cNvPr id="6" name="Content Placeholder 5" descr="KeysFerrys.jpg"/>
          <p:cNvPicPr>
            <a:picLocks noGrp="1" noChangeAspect="1"/>
          </p:cNvPicPr>
          <p:nvPr>
            <p:ph idx="1"/>
          </p:nvPr>
        </p:nvPicPr>
        <p:blipFill>
          <a:blip r:embed="rId3"/>
          <a:srcRect t="-32207" b="-32207"/>
          <a:stretch>
            <a:fillRect/>
          </a:stretch>
        </p:blipFill>
        <p:spPr/>
      </p:pic>
      <p:sp>
        <p:nvSpPr>
          <p:cNvPr id="4" name="Text Placeholder 3"/>
          <p:cNvSpPr>
            <a:spLocks noGrp="1"/>
          </p:cNvSpPr>
          <p:nvPr>
            <p:ph type="body" sz="half" idx="2"/>
          </p:nvPr>
        </p:nvSpPr>
        <p:spPr/>
        <p:txBody>
          <a:bodyPr>
            <a:normAutofit lnSpcReduction="10000"/>
          </a:bodyPr>
          <a:lstStyle/>
          <a:p>
            <a:endParaRPr lang="en-US" dirty="0" smtClean="0"/>
          </a:p>
          <a:p>
            <a:r>
              <a:rPr lang="en-US" dirty="0" smtClean="0"/>
              <a:t>There were few areas as economically depressed as the Florida Keys in 1935.  Tourism and the cigar industry depended on large numbers of people with considerable discretionary income. The Keys’ population was in serious decline.</a:t>
            </a:r>
          </a:p>
          <a:p>
            <a:endParaRPr lang="en-US" dirty="0" smtClean="0"/>
          </a:p>
          <a:p>
            <a:r>
              <a:rPr lang="en-US" dirty="0" smtClean="0"/>
              <a:t>Harry Hopkins proposed FERA fund work camps in the Keys to aid in building bridges to span the last of the ferry routes and connect Key West and Miami by automobile.</a:t>
            </a:r>
          </a:p>
          <a:p>
            <a:endParaRPr lang="en-US" dirty="0" smtClean="0"/>
          </a:p>
          <a:p>
            <a:r>
              <a:rPr lang="en-US" dirty="0" smtClean="0"/>
              <a:t>Three camps were established on Upper and Lower Matacumbe Keys, housing more than 750 workers.  This nearly doubled the population of the Upper Keys.</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950682"/>
          </a:xfrm>
        </p:spPr>
        <p:txBody>
          <a:bodyPr>
            <a:normAutofit/>
          </a:bodyPr>
          <a:lstStyle/>
          <a:p>
            <a:pPr algn="ctr"/>
            <a:r>
              <a:rPr lang="en-US" sz="4700" dirty="0" smtClean="0"/>
              <a:t>The Great Depression</a:t>
            </a:r>
            <a:endParaRPr lang="en-US" sz="4700" dirty="0"/>
          </a:p>
        </p:txBody>
      </p:sp>
      <p:sp>
        <p:nvSpPr>
          <p:cNvPr id="4" name="Text Placeholder 3"/>
          <p:cNvSpPr>
            <a:spLocks noGrp="1"/>
          </p:cNvSpPr>
          <p:nvPr>
            <p:ph type="body" sz="half" idx="2"/>
          </p:nvPr>
        </p:nvSpPr>
        <p:spPr/>
        <p:txBody>
          <a:bodyPr>
            <a:normAutofit/>
          </a:bodyPr>
          <a:lstStyle/>
          <a:p>
            <a:endParaRPr lang="en-US" dirty="0" smtClean="0"/>
          </a:p>
          <a:p>
            <a:endParaRPr lang="en-US" dirty="0" smtClean="0"/>
          </a:p>
          <a:p>
            <a:endParaRPr lang="en-US" dirty="0" smtClean="0"/>
          </a:p>
          <a:p>
            <a:endParaRPr lang="en-US" dirty="0" smtClean="0"/>
          </a:p>
          <a:p>
            <a:pPr>
              <a:buFont typeface="Arial"/>
              <a:buChar char="•"/>
            </a:pPr>
            <a:r>
              <a:rPr lang="en-US" dirty="0" smtClean="0"/>
              <a:t>FERA officials hurricane plan is to request an evacuation train be sent by the Florida East Coast Railroad from Miami in case a hurricane threatened the Keys.  </a:t>
            </a:r>
          </a:p>
          <a:p>
            <a:pPr>
              <a:buFont typeface="Arial"/>
              <a:buChar char="•"/>
            </a:pPr>
            <a:endParaRPr lang="en-US" dirty="0" smtClean="0"/>
          </a:p>
          <a:p>
            <a:pPr>
              <a:buFont typeface="Arial"/>
              <a:buChar char="•"/>
            </a:pPr>
            <a:r>
              <a:rPr lang="en-US" dirty="0" smtClean="0"/>
              <a:t>Since it would be costly to keep a train and crew on stand-by, they would only request the train once hurricane warnings were issued.</a:t>
            </a:r>
            <a:endParaRPr lang="en-US" dirty="0"/>
          </a:p>
        </p:txBody>
      </p:sp>
      <p:pic>
        <p:nvPicPr>
          <p:cNvPr id="5" name="Picture 4"/>
          <p:cNvPicPr>
            <a:picLocks noChangeAspect="1"/>
          </p:cNvPicPr>
          <p:nvPr/>
        </p:nvPicPr>
        <p:blipFill>
          <a:blip r:embed="rId3"/>
          <a:stretch>
            <a:fillRect/>
          </a:stretch>
        </p:blipFill>
        <p:spPr>
          <a:xfrm>
            <a:off x="3575050" y="2002471"/>
            <a:ext cx="5014944" cy="3196052"/>
          </a:xfrm>
          <a:prstGeom prst="rect">
            <a:avLst/>
          </a:prstGeom>
        </p:spPr>
      </p:pic>
      <p:sp>
        <p:nvSpPr>
          <p:cNvPr id="7" name="Content Placeholder 6"/>
          <p:cNvSpPr>
            <a:spLocks noGrp="1"/>
          </p:cNvSpPr>
          <p:nvPr>
            <p:ph idx="1"/>
          </p:nvPr>
        </p:nvSpPr>
        <p:spPr/>
        <p:txBody>
          <a:bodyPr/>
          <a:lstStyle/>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lgn="r">
              <a:buNone/>
            </a:pPr>
            <a:endParaRPr lang="en-US" sz="800" dirty="0" smtClean="0"/>
          </a:p>
          <a:p>
            <a:pPr algn="r">
              <a:buNone/>
            </a:pPr>
            <a:endParaRPr lang="en-US" sz="800" dirty="0" smtClean="0"/>
          </a:p>
          <a:p>
            <a:pPr algn="r">
              <a:buNone/>
            </a:pPr>
            <a:r>
              <a:rPr lang="en-US" sz="800" dirty="0" smtClean="0"/>
              <a:t>Florida East Coast RR</a:t>
            </a:r>
          </a:p>
          <a:p>
            <a:pPr>
              <a:buNone/>
            </a:pP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pPr algn="ctr"/>
            <a:r>
              <a:rPr lang="en-US" dirty="0" smtClean="0"/>
              <a:t>Storm detected Aug 31</a:t>
            </a:r>
            <a:r>
              <a:rPr lang="en-US" baseline="30000" dirty="0" smtClean="0"/>
              <a:t>st</a:t>
            </a:r>
            <a:r>
              <a:rPr lang="en-US" dirty="0" smtClean="0"/>
              <a:t> and tracked over Long Island in the Bahamas.</a:t>
            </a:r>
            <a:endParaRPr lang="en-US" dirty="0"/>
          </a:p>
        </p:txBody>
      </p:sp>
      <p:pic>
        <p:nvPicPr>
          <p:cNvPr id="10" name="Picture Placeholder 9" descr="Advisory4.jpg"/>
          <p:cNvPicPr>
            <a:picLocks noGrp="1" noChangeAspect="1"/>
          </p:cNvPicPr>
          <p:nvPr>
            <p:ph type="pic" idx="1"/>
          </p:nvPr>
        </p:nvPicPr>
        <p:blipFill>
          <a:blip r:embed="rId2"/>
          <a:srcRect l="-2667" r="-2667"/>
          <a:stretch>
            <a:fillRect/>
          </a:stretch>
        </p:blipFill>
        <p:spPr/>
      </p:pic>
      <p:sp>
        <p:nvSpPr>
          <p:cNvPr id="9" name="Text Placeholder 8"/>
          <p:cNvSpPr>
            <a:spLocks noGrp="1"/>
          </p:cNvSpPr>
          <p:nvPr>
            <p:ph type="body" sz="half" idx="2"/>
          </p:nvPr>
        </p:nvSpPr>
        <p:spPr>
          <a:xfrm>
            <a:off x="1792288" y="5367338"/>
            <a:ext cx="5605418" cy="804862"/>
          </a:xfrm>
        </p:spPr>
        <p:txBody>
          <a:bodyPr/>
          <a:lstStyle/>
          <a:p>
            <a:r>
              <a:rPr lang="en-US" dirty="0" smtClean="0"/>
              <a:t>Last report of central wind speed (~36 </a:t>
            </a:r>
            <a:r>
              <a:rPr lang="en-US" dirty="0" err="1" smtClean="0"/>
              <a:t>kt</a:t>
            </a:r>
            <a:r>
              <a:rPr lang="en-US" dirty="0" smtClean="0"/>
              <a:t>) before landfall in the Keys.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This proved a great difficulty for 19</a:t>
            </a:r>
            <a:r>
              <a:rPr lang="en-US" baseline="30000" dirty="0" smtClean="0"/>
              <a:t>th</a:t>
            </a:r>
            <a:r>
              <a:rPr lang="en-US" dirty="0" smtClean="0"/>
              <a:t> Century forecasters.</a:t>
            </a:r>
            <a:endParaRPr lang="en-US" dirty="0"/>
          </a:p>
        </p:txBody>
      </p:sp>
      <p:sp>
        <p:nvSpPr>
          <p:cNvPr id="6" name="Content Placeholder 5"/>
          <p:cNvSpPr>
            <a:spLocks noGrp="1"/>
          </p:cNvSpPr>
          <p:nvPr>
            <p:ph idx="1"/>
          </p:nvPr>
        </p:nvSpPr>
        <p:spPr>
          <a:xfrm>
            <a:off x="457200" y="5733322"/>
            <a:ext cx="8229600" cy="942682"/>
          </a:xfrm>
        </p:spPr>
        <p:txBody>
          <a:bodyPr/>
          <a:lstStyle/>
          <a:p>
            <a:pPr algn="ctr">
              <a:buNone/>
            </a:pPr>
            <a:r>
              <a:rPr lang="en-US" dirty="0" smtClean="0"/>
              <a:t>1900 Galveston hurricane</a:t>
            </a:r>
            <a:endParaRPr lang="en-US" dirty="0"/>
          </a:p>
        </p:txBody>
      </p:sp>
      <p:pic>
        <p:nvPicPr>
          <p:cNvPr id="8" name="Picture 7"/>
          <p:cNvPicPr>
            <a:picLocks noChangeAspect="1"/>
          </p:cNvPicPr>
          <p:nvPr/>
        </p:nvPicPr>
        <p:blipFill>
          <a:blip r:embed="rId3"/>
          <a:stretch>
            <a:fillRect/>
          </a:stretch>
        </p:blipFill>
        <p:spPr>
          <a:xfrm>
            <a:off x="1806222" y="1516332"/>
            <a:ext cx="6190074" cy="4216989"/>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1325654" y="4791329"/>
            <a:ext cx="6322350" cy="566738"/>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t>10 AM Sunday Sept. 1</a:t>
            </a:r>
            <a:r>
              <a:rPr lang="en-US" baseline="30000" dirty="0" smtClean="0"/>
              <a:t>st</a:t>
            </a:r>
            <a:br>
              <a:rPr lang="en-US" baseline="30000" dirty="0" smtClean="0"/>
            </a:br>
            <a:r>
              <a:rPr lang="en-US" dirty="0" smtClean="0"/>
              <a:t>Storm passes south of Andros Island in the Bahamas.</a:t>
            </a:r>
            <a:endParaRPr lang="en-US" dirty="0"/>
          </a:p>
        </p:txBody>
      </p:sp>
      <p:pic>
        <p:nvPicPr>
          <p:cNvPr id="10" name="Picture Placeholder 9" descr="Advisory4.jpg"/>
          <p:cNvPicPr>
            <a:picLocks noGrp="1" noChangeAspect="1"/>
          </p:cNvPicPr>
          <p:nvPr>
            <p:ph type="pic" idx="1"/>
          </p:nvPr>
        </p:nvPicPr>
        <p:blipFill>
          <a:blip r:embed="rId2"/>
          <a:srcRect l="-2667" r="-2667"/>
          <a:stretch>
            <a:fillRect/>
          </a:stretch>
        </p:blipFill>
        <p:spPr>
          <a:xfrm>
            <a:off x="1792288" y="612775"/>
            <a:ext cx="5486400" cy="4114800"/>
          </a:xfrm>
        </p:spPr>
      </p:pic>
      <p:pic>
        <p:nvPicPr>
          <p:cNvPr id="5" name="Picture 4" descr="Advisory5.jpg"/>
          <p:cNvPicPr>
            <a:picLocks noChangeAspect="1"/>
          </p:cNvPicPr>
          <p:nvPr/>
        </p:nvPicPr>
        <p:blipFill>
          <a:blip r:embed="rId3"/>
          <a:stretch>
            <a:fillRect/>
          </a:stretch>
        </p:blipFill>
        <p:spPr>
          <a:xfrm>
            <a:off x="1931342" y="612775"/>
            <a:ext cx="5208608" cy="4114800"/>
          </a:xfrm>
          <a:prstGeom prst="rect">
            <a:avLst/>
          </a:prstGeom>
        </p:spPr>
      </p:pic>
      <p:sp>
        <p:nvSpPr>
          <p:cNvPr id="6" name="Text Placeholder 5"/>
          <p:cNvSpPr>
            <a:spLocks noGrp="1"/>
          </p:cNvSpPr>
          <p:nvPr>
            <p:ph type="body" sz="half" idx="2"/>
          </p:nvPr>
        </p:nvSpPr>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descr="ShipGrid.jpg"/>
          <p:cNvPicPr>
            <a:picLocks noGrp="1" noChangeAspect="1"/>
          </p:cNvPicPr>
          <p:nvPr>
            <p:ph type="pic" idx="1"/>
          </p:nvPr>
        </p:nvPicPr>
        <p:blipFill>
          <a:blip r:embed="rId2"/>
          <a:srcRect l="-7553" r="-7553"/>
          <a:stretch>
            <a:fillRect/>
          </a:stretch>
        </p:blipFill>
        <p:spPr>
          <a:xfrm>
            <a:off x="2218722" y="612775"/>
            <a:ext cx="4335386" cy="3251540"/>
          </a:xfrm>
        </p:spPr>
      </p:pic>
      <p:sp>
        <p:nvSpPr>
          <p:cNvPr id="4" name="Text Placeholder 3"/>
          <p:cNvSpPr>
            <a:spLocks noGrp="1"/>
          </p:cNvSpPr>
          <p:nvPr>
            <p:ph type="body" sz="half" idx="2"/>
          </p:nvPr>
        </p:nvSpPr>
        <p:spPr/>
        <p:txBody>
          <a:bodyPr/>
          <a:lstStyle/>
          <a:p>
            <a:endParaRPr lang="en-US" dirty="0"/>
          </a:p>
        </p:txBody>
      </p:sp>
      <p:pic>
        <p:nvPicPr>
          <p:cNvPr id="7" name="Picture 6" descr="ShipReports.jpg"/>
          <p:cNvPicPr>
            <a:picLocks noChangeAspect="1"/>
          </p:cNvPicPr>
          <p:nvPr/>
        </p:nvPicPr>
        <p:blipFill>
          <a:blip r:embed="rId3"/>
          <a:stretch>
            <a:fillRect/>
          </a:stretch>
        </p:blipFill>
        <p:spPr>
          <a:xfrm>
            <a:off x="2218722" y="3271701"/>
            <a:ext cx="4164146" cy="2805248"/>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descr="ShipGrid.jpg"/>
          <p:cNvPicPr>
            <a:picLocks noGrp="1" noChangeAspect="1"/>
          </p:cNvPicPr>
          <p:nvPr>
            <p:ph type="pic" idx="1"/>
          </p:nvPr>
        </p:nvPicPr>
        <p:blipFill>
          <a:blip r:embed="rId2"/>
          <a:srcRect l="-7553" r="-7553"/>
          <a:stretch>
            <a:fillRect/>
          </a:stretch>
        </p:blipFill>
        <p:spPr>
          <a:xfrm>
            <a:off x="2218722" y="612775"/>
            <a:ext cx="4335386" cy="3251540"/>
          </a:xfrm>
        </p:spPr>
      </p:pic>
      <p:sp>
        <p:nvSpPr>
          <p:cNvPr id="4" name="Text Placeholder 3"/>
          <p:cNvSpPr>
            <a:spLocks noGrp="1"/>
          </p:cNvSpPr>
          <p:nvPr>
            <p:ph type="body" sz="half" idx="2"/>
          </p:nvPr>
        </p:nvSpPr>
        <p:spPr/>
        <p:txBody>
          <a:bodyPr/>
          <a:lstStyle/>
          <a:p>
            <a:endParaRPr lang="en-US" dirty="0"/>
          </a:p>
        </p:txBody>
      </p:sp>
      <p:pic>
        <p:nvPicPr>
          <p:cNvPr id="7" name="Picture 6" descr="ShipReports.jpg"/>
          <p:cNvPicPr>
            <a:picLocks noChangeAspect="1"/>
          </p:cNvPicPr>
          <p:nvPr/>
        </p:nvPicPr>
        <p:blipFill>
          <a:blip r:embed="rId3"/>
          <a:stretch>
            <a:fillRect/>
          </a:stretch>
        </p:blipFill>
        <p:spPr>
          <a:xfrm>
            <a:off x="2218722" y="3271701"/>
            <a:ext cx="4164146" cy="2805248"/>
          </a:xfrm>
          <a:prstGeom prst="rect">
            <a:avLst/>
          </a:prstGeom>
        </p:spPr>
      </p:pic>
      <p:pic>
        <p:nvPicPr>
          <p:cNvPr id="6" name="Picture 5" descr="ShipGrid2.jpg"/>
          <p:cNvPicPr>
            <a:picLocks noChangeAspect="1"/>
          </p:cNvPicPr>
          <p:nvPr/>
        </p:nvPicPr>
        <p:blipFill>
          <a:blip r:embed="rId4"/>
          <a:stretch>
            <a:fillRect/>
          </a:stretch>
        </p:blipFill>
        <p:spPr>
          <a:xfrm>
            <a:off x="2499455" y="612775"/>
            <a:ext cx="3766448" cy="3251540"/>
          </a:xfrm>
          <a:prstGeom prst="rect">
            <a:avLst/>
          </a:prstGeom>
        </p:spPr>
      </p:pic>
      <p:pic>
        <p:nvPicPr>
          <p:cNvPr id="8" name="Picture 7" descr="ShipReports.jpg"/>
          <p:cNvPicPr>
            <a:picLocks noChangeAspect="1"/>
          </p:cNvPicPr>
          <p:nvPr/>
        </p:nvPicPr>
        <p:blipFill>
          <a:blip r:embed="rId3"/>
          <a:stretch>
            <a:fillRect/>
          </a:stretch>
        </p:blipFill>
        <p:spPr>
          <a:xfrm>
            <a:off x="2218722" y="3271701"/>
            <a:ext cx="4164144" cy="2805248"/>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descr="ShipGrid.jpg"/>
          <p:cNvPicPr>
            <a:picLocks noGrp="1" noChangeAspect="1"/>
          </p:cNvPicPr>
          <p:nvPr>
            <p:ph type="pic" idx="1"/>
          </p:nvPr>
        </p:nvPicPr>
        <p:blipFill>
          <a:blip r:embed="rId2"/>
          <a:srcRect l="-7553" r="-7553"/>
          <a:stretch>
            <a:fillRect/>
          </a:stretch>
        </p:blipFill>
        <p:spPr>
          <a:xfrm>
            <a:off x="2218722" y="612775"/>
            <a:ext cx="4335386" cy="3251540"/>
          </a:xfrm>
        </p:spPr>
      </p:pic>
      <p:sp>
        <p:nvSpPr>
          <p:cNvPr id="4" name="Text Placeholder 3"/>
          <p:cNvSpPr>
            <a:spLocks noGrp="1"/>
          </p:cNvSpPr>
          <p:nvPr>
            <p:ph type="body" sz="half" idx="2"/>
          </p:nvPr>
        </p:nvSpPr>
        <p:spPr/>
        <p:txBody>
          <a:bodyPr/>
          <a:lstStyle/>
          <a:p>
            <a:endParaRPr lang="en-US" dirty="0"/>
          </a:p>
        </p:txBody>
      </p:sp>
      <p:pic>
        <p:nvPicPr>
          <p:cNvPr id="7" name="Picture 6" descr="ShipReports.jpg"/>
          <p:cNvPicPr>
            <a:picLocks noChangeAspect="1"/>
          </p:cNvPicPr>
          <p:nvPr/>
        </p:nvPicPr>
        <p:blipFill>
          <a:blip r:embed="rId3"/>
          <a:stretch>
            <a:fillRect/>
          </a:stretch>
        </p:blipFill>
        <p:spPr>
          <a:xfrm>
            <a:off x="2218722" y="3271701"/>
            <a:ext cx="4164146" cy="2805248"/>
          </a:xfrm>
          <a:prstGeom prst="rect">
            <a:avLst/>
          </a:prstGeom>
        </p:spPr>
      </p:pic>
      <p:pic>
        <p:nvPicPr>
          <p:cNvPr id="6" name="Picture 5" descr="ShipGrid2.jpg"/>
          <p:cNvPicPr>
            <a:picLocks noChangeAspect="1"/>
          </p:cNvPicPr>
          <p:nvPr/>
        </p:nvPicPr>
        <p:blipFill>
          <a:blip r:embed="rId4"/>
          <a:stretch>
            <a:fillRect/>
          </a:stretch>
        </p:blipFill>
        <p:spPr>
          <a:xfrm>
            <a:off x="2499455" y="612775"/>
            <a:ext cx="3766448" cy="3251540"/>
          </a:xfrm>
          <a:prstGeom prst="rect">
            <a:avLst/>
          </a:prstGeom>
        </p:spPr>
      </p:pic>
      <p:pic>
        <p:nvPicPr>
          <p:cNvPr id="8" name="Picture 7" descr="ShipReports.jpg"/>
          <p:cNvPicPr>
            <a:picLocks noChangeAspect="1"/>
          </p:cNvPicPr>
          <p:nvPr/>
        </p:nvPicPr>
        <p:blipFill>
          <a:blip r:embed="rId3"/>
          <a:stretch>
            <a:fillRect/>
          </a:stretch>
        </p:blipFill>
        <p:spPr>
          <a:xfrm>
            <a:off x="2252684" y="3271701"/>
            <a:ext cx="4130184" cy="2782370"/>
          </a:xfrm>
          <a:prstGeom prst="rect">
            <a:avLst/>
          </a:prstGeom>
        </p:spPr>
      </p:pic>
      <p:pic>
        <p:nvPicPr>
          <p:cNvPr id="9" name="Picture 8" descr="ShipReports2.jpg"/>
          <p:cNvPicPr>
            <a:picLocks noChangeAspect="1"/>
          </p:cNvPicPr>
          <p:nvPr/>
        </p:nvPicPr>
        <p:blipFill>
          <a:blip r:embed="rId5"/>
          <a:stretch>
            <a:fillRect/>
          </a:stretch>
        </p:blipFill>
        <p:spPr>
          <a:xfrm>
            <a:off x="2218722" y="3271701"/>
            <a:ext cx="4164146" cy="2805249"/>
          </a:xfrm>
          <a:prstGeom prst="rect">
            <a:avLst/>
          </a:prstGeom>
        </p:spPr>
      </p:pic>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pPr algn="ctr"/>
            <a:r>
              <a:rPr lang="en-US" dirty="0" smtClean="0"/>
              <a:t>Jacksonville assumes a constant WSW course</a:t>
            </a:r>
            <a:endParaRPr lang="en-US" dirty="0"/>
          </a:p>
        </p:txBody>
      </p:sp>
      <p:pic>
        <p:nvPicPr>
          <p:cNvPr id="10" name="Picture Placeholder 9" descr="Advisory4.jpg"/>
          <p:cNvPicPr>
            <a:picLocks noGrp="1" noChangeAspect="1"/>
          </p:cNvPicPr>
          <p:nvPr>
            <p:ph type="pic" idx="1"/>
          </p:nvPr>
        </p:nvPicPr>
        <p:blipFill>
          <a:blip r:embed="rId2"/>
          <a:srcRect l="-2667" r="-2667"/>
          <a:stretch>
            <a:fillRect/>
          </a:stretch>
        </p:blipFill>
        <p:spPr/>
      </p:pic>
      <p:sp>
        <p:nvSpPr>
          <p:cNvPr id="9" name="Text Placeholder 8"/>
          <p:cNvSpPr>
            <a:spLocks noGrp="1"/>
          </p:cNvSpPr>
          <p:nvPr>
            <p:ph type="body" sz="half" idx="2"/>
          </p:nvPr>
        </p:nvSpPr>
        <p:spPr/>
        <p:txBody>
          <a:bodyPr/>
          <a:lstStyle/>
          <a:p>
            <a:pPr algn="ctr"/>
            <a:r>
              <a:rPr lang="en-US" dirty="0" smtClean="0"/>
              <a:t>…until 10 AM Monday Sept. 2</a:t>
            </a:r>
            <a:r>
              <a:rPr lang="en-US" baseline="30000" dirty="0" smtClean="0"/>
              <a:t>nd</a:t>
            </a:r>
            <a:endParaRPr lang="en-US" dirty="0" smtClean="0"/>
          </a:p>
          <a:p>
            <a:pPr algn="ctr"/>
            <a:r>
              <a:rPr lang="en-US" dirty="0" smtClean="0"/>
              <a:t>No ship reports or contrary observations.</a:t>
            </a:r>
            <a:endParaRPr lang="en-US" dirty="0"/>
          </a:p>
        </p:txBody>
      </p:sp>
      <p:pic>
        <p:nvPicPr>
          <p:cNvPr id="5" name="Picture 4" descr="Advisory5.jpg"/>
          <p:cNvPicPr>
            <a:picLocks noChangeAspect="1"/>
          </p:cNvPicPr>
          <p:nvPr/>
        </p:nvPicPr>
        <p:blipFill>
          <a:blip r:embed="rId3"/>
          <a:stretch>
            <a:fillRect/>
          </a:stretch>
        </p:blipFill>
        <p:spPr>
          <a:xfrm>
            <a:off x="1942794" y="612775"/>
            <a:ext cx="5208608" cy="4114800"/>
          </a:xfrm>
          <a:prstGeom prst="rect">
            <a:avLst/>
          </a:prstGeom>
        </p:spPr>
      </p:pic>
      <p:pic>
        <p:nvPicPr>
          <p:cNvPr id="6" name="Picture 5" descr="Advisory9.jpg"/>
          <p:cNvPicPr>
            <a:picLocks noChangeAspect="1"/>
          </p:cNvPicPr>
          <p:nvPr/>
        </p:nvPicPr>
        <p:blipFill>
          <a:blip r:embed="rId4"/>
          <a:stretch>
            <a:fillRect/>
          </a:stretch>
        </p:blipFill>
        <p:spPr>
          <a:xfrm>
            <a:off x="1942794" y="640584"/>
            <a:ext cx="5301043" cy="4187824"/>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US" dirty="0" smtClean="0"/>
              <a:t>Cuban stations report rising barometers</a:t>
            </a:r>
            <a:endParaRPr lang="en-US" dirty="0"/>
          </a:p>
        </p:txBody>
      </p:sp>
      <p:pic>
        <p:nvPicPr>
          <p:cNvPr id="10" name="Picture Placeholder 9" descr="Advisory4.jpg"/>
          <p:cNvPicPr>
            <a:picLocks noGrp="1" noChangeAspect="1"/>
          </p:cNvPicPr>
          <p:nvPr>
            <p:ph type="pic" idx="1"/>
          </p:nvPr>
        </p:nvPicPr>
        <p:blipFill>
          <a:blip r:embed="rId2"/>
          <a:srcRect l="-2667" r="-2667"/>
          <a:stretch>
            <a:fillRect/>
          </a:stretch>
        </p:blipFill>
        <p:spPr/>
      </p:pic>
      <p:sp>
        <p:nvSpPr>
          <p:cNvPr id="9" name="Text Placeholder 8"/>
          <p:cNvSpPr>
            <a:spLocks noGrp="1"/>
          </p:cNvSpPr>
          <p:nvPr>
            <p:ph type="body" sz="half" idx="2"/>
          </p:nvPr>
        </p:nvSpPr>
        <p:spPr/>
        <p:txBody>
          <a:bodyPr>
            <a:normAutofit lnSpcReduction="10000"/>
          </a:bodyPr>
          <a:lstStyle/>
          <a:p>
            <a:pPr>
              <a:buFont typeface="Arial"/>
              <a:buChar char="•"/>
            </a:pPr>
            <a:r>
              <a:rPr lang="en-US" dirty="0" smtClean="0"/>
              <a:t>No reports of deteriorating weather.</a:t>
            </a:r>
          </a:p>
          <a:p>
            <a:pPr>
              <a:buFont typeface="Arial"/>
              <a:buChar char="•"/>
            </a:pPr>
            <a:r>
              <a:rPr lang="en-US" dirty="0" smtClean="0"/>
              <a:t>Confusion and rumors about storm location</a:t>
            </a:r>
          </a:p>
          <a:p>
            <a:pPr>
              <a:buFont typeface="Arial"/>
              <a:buChar char="•"/>
            </a:pPr>
            <a:r>
              <a:rPr lang="en-US" dirty="0" err="1" smtClean="0"/>
              <a:t>Observatorio</a:t>
            </a:r>
            <a:r>
              <a:rPr lang="en-US" dirty="0" smtClean="0"/>
              <a:t> </a:t>
            </a:r>
            <a:r>
              <a:rPr lang="en-US" dirty="0" err="1" smtClean="0"/>
              <a:t>Nacional</a:t>
            </a:r>
            <a:r>
              <a:rPr lang="en-US" dirty="0" smtClean="0"/>
              <a:t> requests CAEC locate the hurricane</a:t>
            </a:r>
            <a:endParaRPr lang="en-US" dirty="0"/>
          </a:p>
        </p:txBody>
      </p:sp>
      <p:pic>
        <p:nvPicPr>
          <p:cNvPr id="5" name="Picture 4" descr="Advisory5.jpg"/>
          <p:cNvPicPr>
            <a:picLocks noChangeAspect="1"/>
          </p:cNvPicPr>
          <p:nvPr/>
        </p:nvPicPr>
        <p:blipFill>
          <a:blip r:embed="rId3"/>
          <a:stretch>
            <a:fillRect/>
          </a:stretch>
        </p:blipFill>
        <p:spPr>
          <a:xfrm>
            <a:off x="1942794" y="612775"/>
            <a:ext cx="5208608" cy="4114800"/>
          </a:xfrm>
          <a:prstGeom prst="rect">
            <a:avLst/>
          </a:prstGeom>
        </p:spPr>
      </p:pic>
      <p:pic>
        <p:nvPicPr>
          <p:cNvPr id="6" name="Picture 5" descr="Advisory9.jpg"/>
          <p:cNvPicPr>
            <a:picLocks noChangeAspect="1"/>
          </p:cNvPicPr>
          <p:nvPr/>
        </p:nvPicPr>
        <p:blipFill>
          <a:blip r:embed="rId4"/>
          <a:stretch>
            <a:fillRect/>
          </a:stretch>
        </p:blipFill>
        <p:spPr>
          <a:xfrm>
            <a:off x="1942794" y="612776"/>
            <a:ext cx="5208608" cy="4114800"/>
          </a:xfrm>
          <a:prstGeom prst="rect">
            <a:avLst/>
          </a:prstGeom>
        </p:spPr>
      </p:pic>
      <p:pic>
        <p:nvPicPr>
          <p:cNvPr id="8" name="Picture 7" descr="LaborDayTrackUp.jpg"/>
          <p:cNvPicPr>
            <a:picLocks noChangeAspect="1"/>
          </p:cNvPicPr>
          <p:nvPr/>
        </p:nvPicPr>
        <p:blipFill>
          <a:blip r:embed="rId5"/>
          <a:stretch>
            <a:fillRect/>
          </a:stretch>
        </p:blipFill>
        <p:spPr>
          <a:xfrm>
            <a:off x="1933524" y="612776"/>
            <a:ext cx="5335893" cy="4215355"/>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Capt. Leonard Povey CAEC</a:t>
            </a:r>
            <a:endParaRPr lang="en-US" dirty="0"/>
          </a:p>
        </p:txBody>
      </p:sp>
      <p:pic>
        <p:nvPicPr>
          <p:cNvPr id="8" name="Content Placeholder 7" descr="LenPovey.jpg"/>
          <p:cNvPicPr>
            <a:picLocks noGrp="1" noChangeAspect="1"/>
          </p:cNvPicPr>
          <p:nvPr>
            <p:ph sz="half" idx="1"/>
          </p:nvPr>
        </p:nvPicPr>
        <p:blipFill>
          <a:blip r:embed="rId3"/>
          <a:srcRect l="-6636" r="-6636"/>
          <a:stretch>
            <a:fillRect/>
          </a:stretch>
        </p:blipFill>
        <p:spPr/>
      </p:pic>
      <p:sp>
        <p:nvSpPr>
          <p:cNvPr id="7" name="Text Placeholder 6"/>
          <p:cNvSpPr>
            <a:spLocks noGrp="1"/>
          </p:cNvSpPr>
          <p:nvPr>
            <p:ph type="body" sz="half" idx="2"/>
          </p:nvPr>
        </p:nvSpPr>
        <p:spPr>
          <a:xfrm>
            <a:off x="4648200" y="2300775"/>
            <a:ext cx="3810000" cy="3795225"/>
          </a:xfrm>
        </p:spPr>
        <p:txBody>
          <a:bodyPr>
            <a:noAutofit/>
          </a:bodyPr>
          <a:lstStyle/>
          <a:p>
            <a:r>
              <a:rPr lang="en-US" sz="2600" dirty="0" smtClean="0"/>
              <a:t>Early afternoon of Sept. 2</a:t>
            </a:r>
            <a:r>
              <a:rPr lang="en-US" sz="2600" baseline="30000" dirty="0" smtClean="0"/>
              <a:t>nd</a:t>
            </a:r>
            <a:r>
              <a:rPr lang="en-US" sz="2600" dirty="0" smtClean="0"/>
              <a:t>, took off from Havana to find storm</a:t>
            </a:r>
          </a:p>
          <a:p>
            <a:r>
              <a:rPr lang="en-US" sz="2600" dirty="0" smtClean="0"/>
              <a:t>Flew east along Cuba’s northern coast</a:t>
            </a:r>
          </a:p>
          <a:p>
            <a:r>
              <a:rPr lang="en-US" sz="2600" dirty="0" smtClean="0"/>
              <a:t>Was not at location given by Jacksonville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lstStyle/>
          <a:p>
            <a:r>
              <a:rPr lang="en-US" dirty="0" smtClean="0"/>
              <a:t>Povey’s flight</a:t>
            </a:r>
            <a:endParaRPr lang="en-US" dirty="0"/>
          </a:p>
        </p:txBody>
      </p:sp>
      <p:pic>
        <p:nvPicPr>
          <p:cNvPr id="8" name="Content Placeholder 7" descr="PoveyHawkII.tif"/>
          <p:cNvPicPr>
            <a:picLocks noGrp="1" noChangeAspect="1"/>
          </p:cNvPicPr>
          <p:nvPr>
            <p:ph idx="1"/>
          </p:nvPr>
        </p:nvPicPr>
        <p:blipFill>
          <a:blip r:embed="rId2"/>
          <a:srcRect t="-60897" b="-60897"/>
          <a:stretch>
            <a:fillRect/>
          </a:stretch>
        </p:blipFill>
        <p:spPr/>
      </p:pic>
      <p:sp>
        <p:nvSpPr>
          <p:cNvPr id="7" name="Text Placeholder 6"/>
          <p:cNvSpPr>
            <a:spLocks noGrp="1"/>
          </p:cNvSpPr>
          <p:nvPr>
            <p:ph type="body" sz="half" idx="2"/>
          </p:nvPr>
        </p:nvSpPr>
        <p:spPr/>
        <p:txBody>
          <a:bodyPr/>
          <a:lstStyle/>
          <a:p>
            <a:pPr>
              <a:buFont typeface="Arial"/>
              <a:buChar char="•"/>
            </a:pPr>
            <a:r>
              <a:rPr lang="en-US" dirty="0" smtClean="0"/>
              <a:t> Found cloud mass to “some miles” north of the expected location.</a:t>
            </a:r>
          </a:p>
          <a:p>
            <a:pPr>
              <a:buFont typeface="Arial"/>
              <a:buChar char="•"/>
            </a:pPr>
            <a:endParaRPr lang="en-US" dirty="0" smtClean="0"/>
          </a:p>
          <a:p>
            <a:pPr>
              <a:buFont typeface="Arial"/>
              <a:buChar char="•"/>
            </a:pPr>
            <a:r>
              <a:rPr lang="en-US" dirty="0" smtClean="0"/>
              <a:t>Curtiss Hawk II open cockpit </a:t>
            </a:r>
          </a:p>
          <a:p>
            <a:pPr>
              <a:buFont typeface="Arial"/>
              <a:buChar char="•"/>
            </a:pPr>
            <a:endParaRPr lang="en-US" dirty="0" smtClean="0"/>
          </a:p>
          <a:p>
            <a:pPr>
              <a:buFont typeface="Arial"/>
              <a:buChar char="•"/>
            </a:pPr>
            <a:r>
              <a:rPr lang="en-US" dirty="0" smtClean="0"/>
              <a:t>Did NOT penetrate storm, rather flew up to it and reconnoitered its position</a:t>
            </a:r>
          </a:p>
          <a:p>
            <a:pPr>
              <a:buFont typeface="Arial"/>
              <a:buChar char="•"/>
            </a:pPr>
            <a:endParaRPr lang="en-US" dirty="0" smtClean="0"/>
          </a:p>
          <a:p>
            <a:pPr>
              <a:buFont typeface="Arial"/>
              <a:buChar char="•"/>
            </a:pPr>
            <a:r>
              <a:rPr lang="en-US" dirty="0" smtClean="0"/>
              <a:t>Described it as “a cone-shaped body of clouds, inverted, rising to an altitude of 12,000 feet.” </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1792288" y="5083969"/>
            <a:ext cx="5486400" cy="566738"/>
          </a:xfrm>
        </p:spPr>
        <p:txBody>
          <a:bodyPr>
            <a:normAutofit fontScale="90000"/>
          </a:bodyPr>
          <a:lstStyle/>
          <a:p>
            <a:pPr algn="ctr"/>
            <a:r>
              <a:rPr lang="en-US" dirty="0" smtClean="0"/>
              <a:t>Povey’s position further north of expected location.</a:t>
            </a:r>
            <a:endParaRPr lang="en-US" dirty="0"/>
          </a:p>
        </p:txBody>
      </p:sp>
      <p:pic>
        <p:nvPicPr>
          <p:cNvPr id="10" name="Picture Placeholder 9" descr="Advisory4.jpg"/>
          <p:cNvPicPr>
            <a:picLocks noGrp="1" noChangeAspect="1"/>
          </p:cNvPicPr>
          <p:nvPr>
            <p:ph type="pic" idx="1"/>
          </p:nvPr>
        </p:nvPicPr>
        <p:blipFill>
          <a:blip r:embed="rId2"/>
          <a:srcRect l="-2667" r="-2667"/>
          <a:stretch>
            <a:fillRect/>
          </a:stretch>
        </p:blipFill>
        <p:spPr/>
      </p:pic>
      <p:sp>
        <p:nvSpPr>
          <p:cNvPr id="9" name="Text Placeholder 8"/>
          <p:cNvSpPr>
            <a:spLocks noGrp="1"/>
          </p:cNvSpPr>
          <p:nvPr>
            <p:ph type="body" sz="half" idx="2"/>
          </p:nvPr>
        </p:nvSpPr>
        <p:spPr/>
        <p:txBody>
          <a:bodyPr/>
          <a:lstStyle/>
          <a:p>
            <a:pPr algn="ctr"/>
            <a:endParaRPr lang="en-US" dirty="0"/>
          </a:p>
        </p:txBody>
      </p:sp>
      <p:pic>
        <p:nvPicPr>
          <p:cNvPr id="5" name="Picture 4" descr="Advisory5.jpg"/>
          <p:cNvPicPr>
            <a:picLocks noChangeAspect="1"/>
          </p:cNvPicPr>
          <p:nvPr/>
        </p:nvPicPr>
        <p:blipFill>
          <a:blip r:embed="rId3"/>
          <a:stretch>
            <a:fillRect/>
          </a:stretch>
        </p:blipFill>
        <p:spPr>
          <a:xfrm>
            <a:off x="1942794" y="612775"/>
            <a:ext cx="5208608" cy="4114800"/>
          </a:xfrm>
          <a:prstGeom prst="rect">
            <a:avLst/>
          </a:prstGeom>
        </p:spPr>
      </p:pic>
      <p:pic>
        <p:nvPicPr>
          <p:cNvPr id="6" name="Picture 5" descr="Advisory9.jpg"/>
          <p:cNvPicPr>
            <a:picLocks noChangeAspect="1"/>
          </p:cNvPicPr>
          <p:nvPr/>
        </p:nvPicPr>
        <p:blipFill>
          <a:blip r:embed="rId4"/>
          <a:stretch>
            <a:fillRect/>
          </a:stretch>
        </p:blipFill>
        <p:spPr>
          <a:xfrm>
            <a:off x="1942794" y="612776"/>
            <a:ext cx="5208608" cy="4114800"/>
          </a:xfrm>
          <a:prstGeom prst="rect">
            <a:avLst/>
          </a:prstGeom>
        </p:spPr>
      </p:pic>
      <p:pic>
        <p:nvPicPr>
          <p:cNvPr id="8" name="Picture 7" descr="LaborDayTrackUp.jpg"/>
          <p:cNvPicPr>
            <a:picLocks noChangeAspect="1"/>
          </p:cNvPicPr>
          <p:nvPr/>
        </p:nvPicPr>
        <p:blipFill>
          <a:blip r:embed="rId5"/>
          <a:stretch>
            <a:fillRect/>
          </a:stretch>
        </p:blipFill>
        <p:spPr>
          <a:xfrm>
            <a:off x="1942794" y="612776"/>
            <a:ext cx="5335894" cy="4215356"/>
          </a:xfrm>
          <a:prstGeom prst="rect">
            <a:avLst/>
          </a:prstGeom>
        </p:spPr>
      </p:pic>
      <p:pic>
        <p:nvPicPr>
          <p:cNvPr id="11" name="Picture 10" descr="PoveyPos.jpg"/>
          <p:cNvPicPr>
            <a:picLocks noChangeAspect="1"/>
          </p:cNvPicPr>
          <p:nvPr/>
        </p:nvPicPr>
        <p:blipFill>
          <a:blip r:embed="rId6"/>
          <a:stretch>
            <a:fillRect/>
          </a:stretch>
        </p:blipFill>
        <p:spPr>
          <a:xfrm>
            <a:off x="1942794" y="612777"/>
            <a:ext cx="5335894" cy="4215356"/>
          </a:xfrm>
          <a:prstGeom prst="rect">
            <a:avLst/>
          </a:prstGeom>
        </p:spPr>
      </p:pic>
      <p:pic>
        <p:nvPicPr>
          <p:cNvPr id="12" name="Picture 11" descr="PoveyPos.jpg"/>
          <p:cNvPicPr>
            <a:picLocks noChangeAspect="1"/>
          </p:cNvPicPr>
          <p:nvPr/>
        </p:nvPicPr>
        <p:blipFill>
          <a:blip r:embed="rId7"/>
          <a:stretch>
            <a:fillRect/>
          </a:stretch>
        </p:blipFill>
        <p:spPr>
          <a:xfrm>
            <a:off x="1942794" y="612776"/>
            <a:ext cx="5335894" cy="4215356"/>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US" dirty="0" smtClean="0"/>
              <a:t>Sharp pressure drops reported in Keys</a:t>
            </a:r>
            <a:endParaRPr lang="en-US" dirty="0"/>
          </a:p>
        </p:txBody>
      </p:sp>
      <p:pic>
        <p:nvPicPr>
          <p:cNvPr id="10" name="Picture Placeholder 9" descr="Advisory4.jpg"/>
          <p:cNvPicPr>
            <a:picLocks noGrp="1" noChangeAspect="1"/>
          </p:cNvPicPr>
          <p:nvPr>
            <p:ph type="pic" idx="1"/>
          </p:nvPr>
        </p:nvPicPr>
        <p:blipFill>
          <a:blip r:embed="rId2"/>
          <a:srcRect l="-2667" r="-2667"/>
          <a:stretch>
            <a:fillRect/>
          </a:stretch>
        </p:blipFill>
        <p:spPr/>
      </p:pic>
      <p:sp>
        <p:nvSpPr>
          <p:cNvPr id="9" name="Text Placeholder 8"/>
          <p:cNvSpPr>
            <a:spLocks noGrp="1"/>
          </p:cNvSpPr>
          <p:nvPr>
            <p:ph type="body" sz="half" idx="2"/>
          </p:nvPr>
        </p:nvSpPr>
        <p:spPr/>
        <p:txBody>
          <a:bodyPr/>
          <a:lstStyle/>
          <a:p>
            <a:pPr algn="ctr"/>
            <a:r>
              <a:rPr lang="en-US" dirty="0" smtClean="0"/>
              <a:t>Squalls observed coming in from the Straits.</a:t>
            </a:r>
            <a:endParaRPr lang="en-US" dirty="0"/>
          </a:p>
        </p:txBody>
      </p:sp>
      <p:pic>
        <p:nvPicPr>
          <p:cNvPr id="5" name="Picture 4" descr="Advisory5.jpg"/>
          <p:cNvPicPr>
            <a:picLocks noChangeAspect="1"/>
          </p:cNvPicPr>
          <p:nvPr/>
        </p:nvPicPr>
        <p:blipFill>
          <a:blip r:embed="rId3"/>
          <a:stretch>
            <a:fillRect/>
          </a:stretch>
        </p:blipFill>
        <p:spPr>
          <a:xfrm>
            <a:off x="1942794" y="612775"/>
            <a:ext cx="5208608" cy="4114800"/>
          </a:xfrm>
          <a:prstGeom prst="rect">
            <a:avLst/>
          </a:prstGeom>
        </p:spPr>
      </p:pic>
      <p:pic>
        <p:nvPicPr>
          <p:cNvPr id="6" name="Picture 5" descr="Advisory9.jpg"/>
          <p:cNvPicPr>
            <a:picLocks noChangeAspect="1"/>
          </p:cNvPicPr>
          <p:nvPr/>
        </p:nvPicPr>
        <p:blipFill>
          <a:blip r:embed="rId4"/>
          <a:stretch>
            <a:fillRect/>
          </a:stretch>
        </p:blipFill>
        <p:spPr>
          <a:xfrm>
            <a:off x="1942794" y="612776"/>
            <a:ext cx="5208608" cy="4114800"/>
          </a:xfrm>
          <a:prstGeom prst="rect">
            <a:avLst/>
          </a:prstGeom>
        </p:spPr>
      </p:pic>
      <p:pic>
        <p:nvPicPr>
          <p:cNvPr id="8" name="Picture 7" descr="LaborDayTrackUp.jpg"/>
          <p:cNvPicPr>
            <a:picLocks noChangeAspect="1"/>
          </p:cNvPicPr>
          <p:nvPr/>
        </p:nvPicPr>
        <p:blipFill>
          <a:blip r:embed="rId5"/>
          <a:stretch>
            <a:fillRect/>
          </a:stretch>
        </p:blipFill>
        <p:spPr>
          <a:xfrm>
            <a:off x="1942794" y="612776"/>
            <a:ext cx="5335894" cy="4215356"/>
          </a:xfrm>
          <a:prstGeom prst="rect">
            <a:avLst/>
          </a:prstGeom>
        </p:spPr>
      </p:pic>
      <p:pic>
        <p:nvPicPr>
          <p:cNvPr id="11" name="Picture 10" descr="PoveyPos.jpg"/>
          <p:cNvPicPr>
            <a:picLocks noChangeAspect="1"/>
          </p:cNvPicPr>
          <p:nvPr/>
        </p:nvPicPr>
        <p:blipFill>
          <a:blip r:embed="rId6"/>
          <a:stretch>
            <a:fillRect/>
          </a:stretch>
        </p:blipFill>
        <p:spPr>
          <a:xfrm>
            <a:off x="1942794" y="612777"/>
            <a:ext cx="5335894" cy="4215356"/>
          </a:xfrm>
          <a:prstGeom prst="rect">
            <a:avLst/>
          </a:prstGeom>
        </p:spPr>
      </p:pic>
      <p:pic>
        <p:nvPicPr>
          <p:cNvPr id="12" name="Picture 11" descr="BaroDown.jpg"/>
          <p:cNvPicPr>
            <a:picLocks noChangeAspect="1"/>
          </p:cNvPicPr>
          <p:nvPr/>
        </p:nvPicPr>
        <p:blipFill>
          <a:blip r:embed="rId7"/>
          <a:stretch>
            <a:fillRect/>
          </a:stretch>
        </p:blipFill>
        <p:spPr>
          <a:xfrm>
            <a:off x="1942794" y="612778"/>
            <a:ext cx="5335894" cy="421535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p:txBody>
          <a:bodyPr>
            <a:normAutofit fontScale="90000"/>
          </a:bodyPr>
          <a:lstStyle/>
          <a:p>
            <a:r>
              <a:rPr lang="en-US" dirty="0"/>
              <a:t>Wireless Telegraph</a:t>
            </a:r>
            <a:r>
              <a:rPr lang="en-US" dirty="0" smtClean="0"/>
              <a:t> introduced 1905</a:t>
            </a:r>
            <a:endParaRPr lang="en-US" dirty="0"/>
          </a:p>
        </p:txBody>
      </p:sp>
      <p:sp>
        <p:nvSpPr>
          <p:cNvPr id="22532" name="Rectangle 1028"/>
          <p:cNvSpPr>
            <a:spLocks noGrp="1" noChangeArrowheads="1"/>
          </p:cNvSpPr>
          <p:nvPr>
            <p:ph type="body" sz="half" idx="2"/>
          </p:nvPr>
        </p:nvSpPr>
        <p:spPr/>
        <p:txBody>
          <a:bodyPr/>
          <a:lstStyle/>
          <a:p>
            <a:r>
              <a:rPr lang="en-US" sz="2800" dirty="0" smtClean="0"/>
              <a:t>Did </a:t>
            </a:r>
            <a:r>
              <a:rPr lang="en-US" sz="2800" dirty="0"/>
              <a:t>for tropical meteorology what telegraph did for mid-latitude </a:t>
            </a:r>
            <a:r>
              <a:rPr lang="en-US" sz="2800" dirty="0" smtClean="0"/>
              <a:t>weather</a:t>
            </a:r>
          </a:p>
          <a:p>
            <a:r>
              <a:rPr lang="en-US" sz="2800" dirty="0" smtClean="0"/>
              <a:t>Allowed timely ship reports of storms at sea</a:t>
            </a:r>
          </a:p>
        </p:txBody>
      </p:sp>
      <p:pic>
        <p:nvPicPr>
          <p:cNvPr id="22533" name="Picture 1029" descr="Marconi-2-lrg"/>
          <p:cNvPicPr>
            <a:picLocks noGrp="1" noChangeAspect="1" noChangeArrowheads="1"/>
          </p:cNvPicPr>
          <p:nvPr>
            <p:ph sz="half" idx="1"/>
          </p:nvPr>
        </p:nvPicPr>
        <p:blipFill>
          <a:blip r:embed="rId3"/>
          <a:srcRect/>
          <a:stretch>
            <a:fillRect/>
          </a:stretch>
        </p:blipFill>
        <p:spPr>
          <a:xfrm>
            <a:off x="685800" y="2600325"/>
            <a:ext cx="3810000" cy="2876550"/>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1792288" y="4950554"/>
            <a:ext cx="5486400" cy="566738"/>
          </a:xfrm>
        </p:spPr>
        <p:txBody>
          <a:bodyPr>
            <a:normAutofit fontScale="90000"/>
          </a:bodyPr>
          <a:lstStyle/>
          <a:p>
            <a:pPr algn="ctr"/>
            <a:r>
              <a:rPr lang="en-US" dirty="0" smtClean="0"/>
              <a:t>1:30 PM Advisory raises Hurricane Warning for the Keys</a:t>
            </a:r>
            <a:endParaRPr lang="en-US" dirty="0"/>
          </a:p>
        </p:txBody>
      </p:sp>
      <p:pic>
        <p:nvPicPr>
          <p:cNvPr id="10" name="Picture Placeholder 9" descr="Advisory4.jpg"/>
          <p:cNvPicPr>
            <a:picLocks noGrp="1" noChangeAspect="1"/>
          </p:cNvPicPr>
          <p:nvPr>
            <p:ph type="pic" idx="1"/>
          </p:nvPr>
        </p:nvPicPr>
        <p:blipFill>
          <a:blip r:embed="rId2"/>
          <a:srcRect l="-2667" r="-2667"/>
          <a:stretch>
            <a:fillRect/>
          </a:stretch>
        </p:blipFill>
        <p:spPr/>
      </p:pic>
      <p:sp>
        <p:nvSpPr>
          <p:cNvPr id="9" name="Text Placeholder 8"/>
          <p:cNvSpPr>
            <a:spLocks noGrp="1"/>
          </p:cNvSpPr>
          <p:nvPr>
            <p:ph type="body" sz="half" idx="2"/>
          </p:nvPr>
        </p:nvSpPr>
        <p:spPr/>
        <p:txBody>
          <a:bodyPr/>
          <a:lstStyle/>
          <a:p>
            <a:pPr algn="ctr"/>
            <a:endParaRPr lang="en-US" dirty="0"/>
          </a:p>
        </p:txBody>
      </p:sp>
      <p:pic>
        <p:nvPicPr>
          <p:cNvPr id="5" name="Picture 4" descr="Advisory5.jpg"/>
          <p:cNvPicPr>
            <a:picLocks noChangeAspect="1"/>
          </p:cNvPicPr>
          <p:nvPr/>
        </p:nvPicPr>
        <p:blipFill>
          <a:blip r:embed="rId3"/>
          <a:stretch>
            <a:fillRect/>
          </a:stretch>
        </p:blipFill>
        <p:spPr>
          <a:xfrm>
            <a:off x="1942794" y="612775"/>
            <a:ext cx="5208608" cy="4114800"/>
          </a:xfrm>
          <a:prstGeom prst="rect">
            <a:avLst/>
          </a:prstGeom>
        </p:spPr>
      </p:pic>
      <p:pic>
        <p:nvPicPr>
          <p:cNvPr id="6" name="Picture 5" descr="Advisory9.jpg"/>
          <p:cNvPicPr>
            <a:picLocks noChangeAspect="1"/>
          </p:cNvPicPr>
          <p:nvPr/>
        </p:nvPicPr>
        <p:blipFill>
          <a:blip r:embed="rId4"/>
          <a:stretch>
            <a:fillRect/>
          </a:stretch>
        </p:blipFill>
        <p:spPr>
          <a:xfrm>
            <a:off x="1942794" y="612776"/>
            <a:ext cx="5208608" cy="4114800"/>
          </a:xfrm>
          <a:prstGeom prst="rect">
            <a:avLst/>
          </a:prstGeom>
        </p:spPr>
      </p:pic>
      <p:pic>
        <p:nvPicPr>
          <p:cNvPr id="8" name="Picture 7" descr="LaborDayTrackUp.jpg"/>
          <p:cNvPicPr>
            <a:picLocks noChangeAspect="1"/>
          </p:cNvPicPr>
          <p:nvPr/>
        </p:nvPicPr>
        <p:blipFill>
          <a:blip r:embed="rId5"/>
          <a:stretch>
            <a:fillRect/>
          </a:stretch>
        </p:blipFill>
        <p:spPr>
          <a:xfrm>
            <a:off x="1942794" y="612776"/>
            <a:ext cx="5335894" cy="4215356"/>
          </a:xfrm>
          <a:prstGeom prst="rect">
            <a:avLst/>
          </a:prstGeom>
        </p:spPr>
      </p:pic>
      <p:pic>
        <p:nvPicPr>
          <p:cNvPr id="11" name="Picture 10" descr="PoveyPos.jpg"/>
          <p:cNvPicPr>
            <a:picLocks noChangeAspect="1"/>
          </p:cNvPicPr>
          <p:nvPr/>
        </p:nvPicPr>
        <p:blipFill>
          <a:blip r:embed="rId6"/>
          <a:stretch>
            <a:fillRect/>
          </a:stretch>
        </p:blipFill>
        <p:spPr>
          <a:xfrm>
            <a:off x="1942794" y="612777"/>
            <a:ext cx="5335894" cy="4215356"/>
          </a:xfrm>
          <a:prstGeom prst="rect">
            <a:avLst/>
          </a:prstGeom>
        </p:spPr>
      </p:pic>
      <p:pic>
        <p:nvPicPr>
          <p:cNvPr id="12" name="Picture 11" descr="BaroDown.jpg"/>
          <p:cNvPicPr>
            <a:picLocks noChangeAspect="1"/>
          </p:cNvPicPr>
          <p:nvPr/>
        </p:nvPicPr>
        <p:blipFill>
          <a:blip r:embed="rId7"/>
          <a:stretch>
            <a:fillRect/>
          </a:stretch>
        </p:blipFill>
        <p:spPr>
          <a:xfrm>
            <a:off x="1942794" y="612778"/>
            <a:ext cx="5335894" cy="4215356"/>
          </a:xfrm>
          <a:prstGeom prst="rect">
            <a:avLst/>
          </a:prstGeom>
        </p:spPr>
      </p:pic>
      <p:pic>
        <p:nvPicPr>
          <p:cNvPr id="13" name="Picture 12" descr="Advisory10.jpg"/>
          <p:cNvPicPr>
            <a:picLocks noChangeAspect="1"/>
          </p:cNvPicPr>
          <p:nvPr/>
        </p:nvPicPr>
        <p:blipFill>
          <a:blip r:embed="rId8"/>
          <a:stretch>
            <a:fillRect/>
          </a:stretch>
        </p:blipFill>
        <p:spPr>
          <a:xfrm>
            <a:off x="1942794" y="612779"/>
            <a:ext cx="5335894" cy="4215356"/>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1792288" y="4950554"/>
            <a:ext cx="5486400" cy="566738"/>
          </a:xfrm>
        </p:spPr>
        <p:txBody>
          <a:bodyPr>
            <a:normAutofit fontScale="90000"/>
          </a:bodyPr>
          <a:lstStyle/>
          <a:p>
            <a:pPr algn="ctr"/>
            <a:r>
              <a:rPr lang="en-US" dirty="0" smtClean="0"/>
              <a:t>4:30 PM Advisory radically changes storm motion to northwesterly</a:t>
            </a:r>
            <a:endParaRPr lang="en-US" dirty="0"/>
          </a:p>
        </p:txBody>
      </p:sp>
      <p:pic>
        <p:nvPicPr>
          <p:cNvPr id="10" name="Picture Placeholder 9" descr="Advisory4.jpg"/>
          <p:cNvPicPr>
            <a:picLocks noGrp="1" noChangeAspect="1"/>
          </p:cNvPicPr>
          <p:nvPr>
            <p:ph type="pic" idx="1"/>
          </p:nvPr>
        </p:nvPicPr>
        <p:blipFill>
          <a:blip r:embed="rId2"/>
          <a:srcRect l="-2667" r="-2667"/>
          <a:stretch>
            <a:fillRect/>
          </a:stretch>
        </p:blipFill>
        <p:spPr/>
      </p:pic>
      <p:sp>
        <p:nvSpPr>
          <p:cNvPr id="9" name="Text Placeholder 8"/>
          <p:cNvSpPr>
            <a:spLocks noGrp="1"/>
          </p:cNvSpPr>
          <p:nvPr>
            <p:ph type="body" sz="half" idx="2"/>
          </p:nvPr>
        </p:nvSpPr>
        <p:spPr/>
        <p:txBody>
          <a:bodyPr/>
          <a:lstStyle/>
          <a:p>
            <a:pPr algn="ctr"/>
            <a:endParaRPr lang="en-US" dirty="0"/>
          </a:p>
        </p:txBody>
      </p:sp>
      <p:pic>
        <p:nvPicPr>
          <p:cNvPr id="5" name="Picture 4" descr="Advisory5.jpg"/>
          <p:cNvPicPr>
            <a:picLocks noChangeAspect="1"/>
          </p:cNvPicPr>
          <p:nvPr/>
        </p:nvPicPr>
        <p:blipFill>
          <a:blip r:embed="rId3"/>
          <a:stretch>
            <a:fillRect/>
          </a:stretch>
        </p:blipFill>
        <p:spPr>
          <a:xfrm>
            <a:off x="1942794" y="612775"/>
            <a:ext cx="5208608" cy="4114800"/>
          </a:xfrm>
          <a:prstGeom prst="rect">
            <a:avLst/>
          </a:prstGeom>
        </p:spPr>
      </p:pic>
      <p:pic>
        <p:nvPicPr>
          <p:cNvPr id="6" name="Picture 5" descr="Advisory9.jpg"/>
          <p:cNvPicPr>
            <a:picLocks noChangeAspect="1"/>
          </p:cNvPicPr>
          <p:nvPr/>
        </p:nvPicPr>
        <p:blipFill>
          <a:blip r:embed="rId4"/>
          <a:stretch>
            <a:fillRect/>
          </a:stretch>
        </p:blipFill>
        <p:spPr>
          <a:xfrm>
            <a:off x="1942794" y="612776"/>
            <a:ext cx="5208608" cy="4114800"/>
          </a:xfrm>
          <a:prstGeom prst="rect">
            <a:avLst/>
          </a:prstGeom>
        </p:spPr>
      </p:pic>
      <p:pic>
        <p:nvPicPr>
          <p:cNvPr id="8" name="Picture 7" descr="LaborDayTrackUp.jpg"/>
          <p:cNvPicPr>
            <a:picLocks noChangeAspect="1"/>
          </p:cNvPicPr>
          <p:nvPr/>
        </p:nvPicPr>
        <p:blipFill>
          <a:blip r:embed="rId5"/>
          <a:stretch>
            <a:fillRect/>
          </a:stretch>
        </p:blipFill>
        <p:spPr>
          <a:xfrm>
            <a:off x="1942794" y="612776"/>
            <a:ext cx="5335894" cy="4215356"/>
          </a:xfrm>
          <a:prstGeom prst="rect">
            <a:avLst/>
          </a:prstGeom>
        </p:spPr>
      </p:pic>
      <p:pic>
        <p:nvPicPr>
          <p:cNvPr id="11" name="Picture 10" descr="PoveyPos.jpg"/>
          <p:cNvPicPr>
            <a:picLocks noChangeAspect="1"/>
          </p:cNvPicPr>
          <p:nvPr/>
        </p:nvPicPr>
        <p:blipFill>
          <a:blip r:embed="rId6"/>
          <a:stretch>
            <a:fillRect/>
          </a:stretch>
        </p:blipFill>
        <p:spPr>
          <a:xfrm>
            <a:off x="1942794" y="612777"/>
            <a:ext cx="5335894" cy="4215356"/>
          </a:xfrm>
          <a:prstGeom prst="rect">
            <a:avLst/>
          </a:prstGeom>
        </p:spPr>
      </p:pic>
      <p:pic>
        <p:nvPicPr>
          <p:cNvPr id="12" name="Picture 11" descr="BaroDown.jpg"/>
          <p:cNvPicPr>
            <a:picLocks noChangeAspect="1"/>
          </p:cNvPicPr>
          <p:nvPr/>
        </p:nvPicPr>
        <p:blipFill>
          <a:blip r:embed="rId7"/>
          <a:stretch>
            <a:fillRect/>
          </a:stretch>
        </p:blipFill>
        <p:spPr>
          <a:xfrm>
            <a:off x="1942794" y="612778"/>
            <a:ext cx="5335894" cy="4215356"/>
          </a:xfrm>
          <a:prstGeom prst="rect">
            <a:avLst/>
          </a:prstGeom>
        </p:spPr>
      </p:pic>
      <p:pic>
        <p:nvPicPr>
          <p:cNvPr id="13" name="Picture 12" descr="Advisory10.jpg"/>
          <p:cNvPicPr>
            <a:picLocks noChangeAspect="1"/>
          </p:cNvPicPr>
          <p:nvPr/>
        </p:nvPicPr>
        <p:blipFill>
          <a:blip r:embed="rId8"/>
          <a:stretch>
            <a:fillRect/>
          </a:stretch>
        </p:blipFill>
        <p:spPr>
          <a:xfrm>
            <a:off x="1942794" y="612779"/>
            <a:ext cx="5335894" cy="4215356"/>
          </a:xfrm>
          <a:prstGeom prst="rect">
            <a:avLst/>
          </a:prstGeom>
        </p:spPr>
      </p:pic>
      <p:pic>
        <p:nvPicPr>
          <p:cNvPr id="14" name="Picture 13" descr="Adviroy11.jpg"/>
          <p:cNvPicPr>
            <a:picLocks noChangeAspect="1"/>
          </p:cNvPicPr>
          <p:nvPr/>
        </p:nvPicPr>
        <p:blipFill>
          <a:blip r:embed="rId9"/>
          <a:stretch>
            <a:fillRect/>
          </a:stretch>
        </p:blipFill>
        <p:spPr>
          <a:xfrm>
            <a:off x="1942794" y="612776"/>
            <a:ext cx="5335894" cy="4215356"/>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60394" y="732385"/>
            <a:ext cx="8229600" cy="950682"/>
          </a:xfrm>
        </p:spPr>
        <p:txBody>
          <a:bodyPr>
            <a:normAutofit/>
          </a:bodyPr>
          <a:lstStyle/>
          <a:p>
            <a:pPr algn="ctr"/>
            <a:r>
              <a:rPr lang="en-US" sz="4700" dirty="0" smtClean="0"/>
              <a:t>Evacuation train</a:t>
            </a:r>
            <a:endParaRPr lang="en-US" sz="4700" dirty="0"/>
          </a:p>
        </p:txBody>
      </p:sp>
      <p:sp>
        <p:nvSpPr>
          <p:cNvPr id="4" name="Text Placeholder 3"/>
          <p:cNvSpPr>
            <a:spLocks noGrp="1"/>
          </p:cNvSpPr>
          <p:nvPr>
            <p:ph type="body" sz="half" idx="2"/>
          </p:nvPr>
        </p:nvSpPr>
        <p:spPr/>
        <p:txBody>
          <a:bodyPr>
            <a:normAutofit/>
          </a:bodyPr>
          <a:lstStyle/>
          <a:p>
            <a:endParaRPr lang="en-US" dirty="0" smtClean="0"/>
          </a:p>
          <a:p>
            <a:pPr>
              <a:buFont typeface="Arial"/>
              <a:buChar char="•"/>
            </a:pPr>
            <a:endParaRPr lang="en-US" dirty="0" smtClean="0"/>
          </a:p>
          <a:p>
            <a:pPr>
              <a:buFont typeface="Arial"/>
              <a:buChar char="•"/>
            </a:pPr>
            <a:r>
              <a:rPr lang="en-US" dirty="0" smtClean="0"/>
              <a:t>FERA officials request Florida East Coast Railroad send an evacuation train to their camps the Keys at ~1:45 PM.  </a:t>
            </a:r>
          </a:p>
          <a:p>
            <a:pPr>
              <a:buFont typeface="Arial"/>
              <a:buChar char="•"/>
            </a:pPr>
            <a:endParaRPr lang="en-US" dirty="0" smtClean="0"/>
          </a:p>
          <a:p>
            <a:pPr>
              <a:buFont typeface="Arial"/>
              <a:buChar char="•"/>
            </a:pPr>
            <a:r>
              <a:rPr lang="en-US" dirty="0" smtClean="0"/>
              <a:t>Due to holiday, there is a delay in rounding up train crew.  Train leaves Miami at ~5 PM.</a:t>
            </a:r>
          </a:p>
          <a:p>
            <a:pPr>
              <a:buFont typeface="Arial"/>
              <a:buChar char="•"/>
            </a:pPr>
            <a:endParaRPr lang="en-US" dirty="0" smtClean="0"/>
          </a:p>
          <a:p>
            <a:pPr>
              <a:buFont typeface="Arial"/>
              <a:buChar char="•"/>
            </a:pPr>
            <a:r>
              <a:rPr lang="en-US" dirty="0" smtClean="0"/>
              <a:t>Delays due to debris and storm result in train’s arrival at FERA Camp No. 1 at same time as the storm surge.</a:t>
            </a:r>
            <a:endParaRPr lang="en-US" dirty="0"/>
          </a:p>
        </p:txBody>
      </p:sp>
      <p:pic>
        <p:nvPicPr>
          <p:cNvPr id="5" name="Picture 4"/>
          <p:cNvPicPr>
            <a:picLocks noChangeAspect="1"/>
          </p:cNvPicPr>
          <p:nvPr/>
        </p:nvPicPr>
        <p:blipFill>
          <a:blip r:embed="rId3"/>
          <a:stretch>
            <a:fillRect/>
          </a:stretch>
        </p:blipFill>
        <p:spPr>
          <a:xfrm>
            <a:off x="3575050" y="2002471"/>
            <a:ext cx="5014944" cy="3196052"/>
          </a:xfrm>
          <a:prstGeom prst="rect">
            <a:avLst/>
          </a:prstGeom>
        </p:spPr>
      </p:pic>
      <p:sp>
        <p:nvSpPr>
          <p:cNvPr id="7" name="Content Placeholder 6"/>
          <p:cNvSpPr>
            <a:spLocks noGrp="1"/>
          </p:cNvSpPr>
          <p:nvPr>
            <p:ph idx="1"/>
          </p:nvPr>
        </p:nvSpPr>
        <p:spPr/>
        <p:txBody>
          <a:bodyPr/>
          <a:lstStyle/>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lgn="r">
              <a:buNone/>
            </a:pPr>
            <a:endParaRPr lang="en-US" dirty="0" smtClean="0"/>
          </a:p>
          <a:p>
            <a:pPr algn="r">
              <a:buNone/>
            </a:pPr>
            <a:r>
              <a:rPr lang="en-US" sz="800" dirty="0" smtClean="0"/>
              <a:t>Florida East Coast RR</a:t>
            </a:r>
            <a:endParaRPr lang="en-US" sz="8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1792288" y="5083969"/>
            <a:ext cx="5486400" cy="566738"/>
          </a:xfrm>
        </p:spPr>
        <p:txBody>
          <a:bodyPr>
            <a:normAutofit fontScale="90000"/>
          </a:bodyPr>
          <a:lstStyle/>
          <a:p>
            <a:pPr algn="ctr"/>
            <a:r>
              <a:rPr lang="en-US" dirty="0" smtClean="0"/>
              <a:t>8:00 PM  Monday, Sept. 2</a:t>
            </a:r>
            <a:r>
              <a:rPr lang="en-US" baseline="30000" dirty="0" smtClean="0"/>
              <a:t>nd</a:t>
            </a:r>
            <a:r>
              <a:rPr lang="en-US" dirty="0" smtClean="0"/>
              <a:t> hurricane passes over Keys and labor camps</a:t>
            </a:r>
            <a:endParaRPr lang="en-US" dirty="0"/>
          </a:p>
        </p:txBody>
      </p:sp>
      <p:pic>
        <p:nvPicPr>
          <p:cNvPr id="10" name="Picture Placeholder 9" descr="Advisory4.jpg"/>
          <p:cNvPicPr>
            <a:picLocks noGrp="1" noChangeAspect="1"/>
          </p:cNvPicPr>
          <p:nvPr>
            <p:ph type="pic" idx="1"/>
          </p:nvPr>
        </p:nvPicPr>
        <p:blipFill>
          <a:blip r:embed="rId3"/>
          <a:srcRect l="-2667" r="-2667"/>
          <a:stretch>
            <a:fillRect/>
          </a:stretch>
        </p:blipFill>
        <p:spPr/>
      </p:pic>
      <p:sp>
        <p:nvSpPr>
          <p:cNvPr id="9" name="Text Placeholder 8"/>
          <p:cNvSpPr>
            <a:spLocks noGrp="1"/>
          </p:cNvSpPr>
          <p:nvPr>
            <p:ph type="body" sz="half" idx="2"/>
          </p:nvPr>
        </p:nvSpPr>
        <p:spPr/>
        <p:txBody>
          <a:bodyPr/>
          <a:lstStyle/>
          <a:p>
            <a:pPr algn="ctr"/>
            <a:endParaRPr lang="en-US" dirty="0"/>
          </a:p>
        </p:txBody>
      </p:sp>
      <p:pic>
        <p:nvPicPr>
          <p:cNvPr id="5" name="Picture 4" descr="Advisory5.jpg"/>
          <p:cNvPicPr>
            <a:picLocks noChangeAspect="1"/>
          </p:cNvPicPr>
          <p:nvPr/>
        </p:nvPicPr>
        <p:blipFill>
          <a:blip r:embed="rId4"/>
          <a:stretch>
            <a:fillRect/>
          </a:stretch>
        </p:blipFill>
        <p:spPr>
          <a:xfrm>
            <a:off x="1942794" y="612775"/>
            <a:ext cx="5208608" cy="4114800"/>
          </a:xfrm>
          <a:prstGeom prst="rect">
            <a:avLst/>
          </a:prstGeom>
        </p:spPr>
      </p:pic>
      <p:pic>
        <p:nvPicPr>
          <p:cNvPr id="6" name="Picture 5" descr="Advisory9.jpg"/>
          <p:cNvPicPr>
            <a:picLocks noChangeAspect="1"/>
          </p:cNvPicPr>
          <p:nvPr/>
        </p:nvPicPr>
        <p:blipFill>
          <a:blip r:embed="rId5"/>
          <a:stretch>
            <a:fillRect/>
          </a:stretch>
        </p:blipFill>
        <p:spPr>
          <a:xfrm>
            <a:off x="1942794" y="612776"/>
            <a:ext cx="5208608" cy="4114800"/>
          </a:xfrm>
          <a:prstGeom prst="rect">
            <a:avLst/>
          </a:prstGeom>
        </p:spPr>
      </p:pic>
      <p:pic>
        <p:nvPicPr>
          <p:cNvPr id="8" name="Picture 7" descr="LaborDayTrackUp.jpg"/>
          <p:cNvPicPr>
            <a:picLocks noChangeAspect="1"/>
          </p:cNvPicPr>
          <p:nvPr/>
        </p:nvPicPr>
        <p:blipFill>
          <a:blip r:embed="rId6"/>
          <a:stretch>
            <a:fillRect/>
          </a:stretch>
        </p:blipFill>
        <p:spPr>
          <a:xfrm>
            <a:off x="1942794" y="612776"/>
            <a:ext cx="5335894" cy="4215356"/>
          </a:xfrm>
          <a:prstGeom prst="rect">
            <a:avLst/>
          </a:prstGeom>
        </p:spPr>
      </p:pic>
      <p:pic>
        <p:nvPicPr>
          <p:cNvPr id="11" name="Picture 10" descr="PoveyPos.jpg"/>
          <p:cNvPicPr>
            <a:picLocks noChangeAspect="1"/>
          </p:cNvPicPr>
          <p:nvPr/>
        </p:nvPicPr>
        <p:blipFill>
          <a:blip r:embed="rId7"/>
          <a:stretch>
            <a:fillRect/>
          </a:stretch>
        </p:blipFill>
        <p:spPr>
          <a:xfrm>
            <a:off x="1942794" y="612777"/>
            <a:ext cx="5335894" cy="4215356"/>
          </a:xfrm>
          <a:prstGeom prst="rect">
            <a:avLst/>
          </a:prstGeom>
        </p:spPr>
      </p:pic>
      <p:pic>
        <p:nvPicPr>
          <p:cNvPr id="12" name="Picture 11" descr="BaroDown.jpg"/>
          <p:cNvPicPr>
            <a:picLocks noChangeAspect="1"/>
          </p:cNvPicPr>
          <p:nvPr/>
        </p:nvPicPr>
        <p:blipFill>
          <a:blip r:embed="rId8"/>
          <a:stretch>
            <a:fillRect/>
          </a:stretch>
        </p:blipFill>
        <p:spPr>
          <a:xfrm>
            <a:off x="1942794" y="612778"/>
            <a:ext cx="5335894" cy="4215356"/>
          </a:xfrm>
          <a:prstGeom prst="rect">
            <a:avLst/>
          </a:prstGeom>
        </p:spPr>
      </p:pic>
      <p:pic>
        <p:nvPicPr>
          <p:cNvPr id="13" name="Picture 12" descr="Advisory10.jpg"/>
          <p:cNvPicPr>
            <a:picLocks noChangeAspect="1"/>
          </p:cNvPicPr>
          <p:nvPr/>
        </p:nvPicPr>
        <p:blipFill>
          <a:blip r:embed="rId9"/>
          <a:stretch>
            <a:fillRect/>
          </a:stretch>
        </p:blipFill>
        <p:spPr>
          <a:xfrm>
            <a:off x="1942794" y="612779"/>
            <a:ext cx="5335894" cy="4215356"/>
          </a:xfrm>
          <a:prstGeom prst="rect">
            <a:avLst/>
          </a:prstGeom>
        </p:spPr>
      </p:pic>
      <p:pic>
        <p:nvPicPr>
          <p:cNvPr id="14" name="Picture 13" descr="Advisory13.jpg"/>
          <p:cNvPicPr>
            <a:picLocks noChangeAspect="1"/>
          </p:cNvPicPr>
          <p:nvPr/>
        </p:nvPicPr>
        <p:blipFill>
          <a:blip r:embed="rId10"/>
          <a:stretch>
            <a:fillRect/>
          </a:stretch>
        </p:blipFill>
        <p:spPr>
          <a:xfrm>
            <a:off x="1942794" y="612776"/>
            <a:ext cx="5335894" cy="4215356"/>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lstStyle/>
          <a:p>
            <a:pPr algn="ctr"/>
            <a:r>
              <a:rPr lang="en-US" dirty="0" smtClean="0"/>
              <a:t>423 perish in the storm</a:t>
            </a:r>
            <a:endParaRPr lang="en-US" dirty="0"/>
          </a:p>
        </p:txBody>
      </p:sp>
      <p:pic>
        <p:nvPicPr>
          <p:cNvPr id="8" name="Picture Placeholder 7" descr="Memorial.jpg"/>
          <p:cNvPicPr>
            <a:picLocks noGrp="1" noChangeAspect="1"/>
          </p:cNvPicPr>
          <p:nvPr>
            <p:ph type="pic" idx="1"/>
          </p:nvPr>
        </p:nvPicPr>
        <p:blipFill>
          <a:blip r:embed="rId3"/>
          <a:srcRect t="-5965" b="-5965"/>
          <a:stretch>
            <a:fillRect/>
          </a:stretch>
        </p:blipFill>
        <p:spPr/>
      </p:pic>
      <p:sp>
        <p:nvSpPr>
          <p:cNvPr id="7" name="Text Placeholder 6"/>
          <p:cNvSpPr>
            <a:spLocks noGrp="1"/>
          </p:cNvSpPr>
          <p:nvPr>
            <p:ph type="body" sz="half" idx="2"/>
          </p:nvPr>
        </p:nvSpPr>
        <p:spPr>
          <a:xfrm>
            <a:off x="2719319" y="5367338"/>
            <a:ext cx="3714275" cy="1089676"/>
          </a:xfrm>
        </p:spPr>
        <p:txBody>
          <a:bodyPr>
            <a:normAutofit fontScale="92500" lnSpcReduction="10000"/>
          </a:bodyPr>
          <a:lstStyle/>
          <a:p>
            <a:pPr>
              <a:buFont typeface="Arial"/>
              <a:buChar char="•"/>
            </a:pPr>
            <a:r>
              <a:rPr lang="en-US" dirty="0" smtClean="0"/>
              <a:t>164 ‘Conchs’ die.</a:t>
            </a:r>
          </a:p>
          <a:p>
            <a:pPr>
              <a:buFont typeface="Arial"/>
              <a:buChar char="•"/>
            </a:pPr>
            <a:r>
              <a:rPr lang="en-US" dirty="0" smtClean="0"/>
              <a:t>But it is the 259 veterans would draw national attention to the tragedy.</a:t>
            </a:r>
          </a:p>
          <a:p>
            <a:pPr>
              <a:buFont typeface="Arial"/>
              <a:buChar char="•"/>
            </a:pPr>
            <a:r>
              <a:rPr lang="en-US" dirty="0" smtClean="0"/>
              <a:t>A day passes before word reaches outside world of the disaster.</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1792288" y="5083969"/>
            <a:ext cx="5486400" cy="566738"/>
          </a:xfrm>
        </p:spPr>
        <p:txBody>
          <a:bodyPr>
            <a:normAutofit fontScale="90000"/>
          </a:bodyPr>
          <a:lstStyle/>
          <a:p>
            <a:pPr algn="ctr"/>
            <a:r>
              <a:rPr lang="en-US" dirty="0" smtClean="0"/>
              <a:t>Comparison of operational fixes with HURDAT positions.</a:t>
            </a:r>
            <a:endParaRPr lang="en-US" dirty="0"/>
          </a:p>
        </p:txBody>
      </p:sp>
      <p:pic>
        <p:nvPicPr>
          <p:cNvPr id="10" name="Picture Placeholder 9" descr="Advisory4.jpg"/>
          <p:cNvPicPr>
            <a:picLocks noGrp="1" noChangeAspect="1"/>
          </p:cNvPicPr>
          <p:nvPr>
            <p:ph type="pic" idx="1"/>
          </p:nvPr>
        </p:nvPicPr>
        <p:blipFill>
          <a:blip r:embed="rId2"/>
          <a:srcRect l="-2667" r="-2667"/>
          <a:stretch>
            <a:fillRect/>
          </a:stretch>
        </p:blipFill>
        <p:spPr/>
      </p:pic>
      <p:sp>
        <p:nvSpPr>
          <p:cNvPr id="9" name="Text Placeholder 8"/>
          <p:cNvSpPr>
            <a:spLocks noGrp="1"/>
          </p:cNvSpPr>
          <p:nvPr>
            <p:ph type="body" sz="half" idx="2"/>
          </p:nvPr>
        </p:nvSpPr>
        <p:spPr/>
        <p:txBody>
          <a:bodyPr/>
          <a:lstStyle/>
          <a:p>
            <a:pPr algn="ctr"/>
            <a:endParaRPr lang="en-US" dirty="0"/>
          </a:p>
        </p:txBody>
      </p:sp>
      <p:pic>
        <p:nvPicPr>
          <p:cNvPr id="5" name="Picture 4" descr="Advisory5.jpg"/>
          <p:cNvPicPr>
            <a:picLocks noChangeAspect="1"/>
          </p:cNvPicPr>
          <p:nvPr/>
        </p:nvPicPr>
        <p:blipFill>
          <a:blip r:embed="rId3"/>
          <a:stretch>
            <a:fillRect/>
          </a:stretch>
        </p:blipFill>
        <p:spPr>
          <a:xfrm>
            <a:off x="1942794" y="612775"/>
            <a:ext cx="5208608" cy="4114800"/>
          </a:xfrm>
          <a:prstGeom prst="rect">
            <a:avLst/>
          </a:prstGeom>
        </p:spPr>
      </p:pic>
      <p:pic>
        <p:nvPicPr>
          <p:cNvPr id="6" name="Picture 5" descr="Advisory9.jpg"/>
          <p:cNvPicPr>
            <a:picLocks noChangeAspect="1"/>
          </p:cNvPicPr>
          <p:nvPr/>
        </p:nvPicPr>
        <p:blipFill>
          <a:blip r:embed="rId4"/>
          <a:stretch>
            <a:fillRect/>
          </a:stretch>
        </p:blipFill>
        <p:spPr>
          <a:xfrm>
            <a:off x="1942794" y="612776"/>
            <a:ext cx="5208608" cy="4114800"/>
          </a:xfrm>
          <a:prstGeom prst="rect">
            <a:avLst/>
          </a:prstGeom>
        </p:spPr>
      </p:pic>
      <p:pic>
        <p:nvPicPr>
          <p:cNvPr id="8" name="Picture 7" descr="LaborDayTrackUp.jpg"/>
          <p:cNvPicPr>
            <a:picLocks noChangeAspect="1"/>
          </p:cNvPicPr>
          <p:nvPr/>
        </p:nvPicPr>
        <p:blipFill>
          <a:blip r:embed="rId5"/>
          <a:stretch>
            <a:fillRect/>
          </a:stretch>
        </p:blipFill>
        <p:spPr>
          <a:xfrm>
            <a:off x="1942794" y="612776"/>
            <a:ext cx="5335894" cy="4215356"/>
          </a:xfrm>
          <a:prstGeom prst="rect">
            <a:avLst/>
          </a:prstGeom>
        </p:spPr>
      </p:pic>
      <p:pic>
        <p:nvPicPr>
          <p:cNvPr id="11" name="Picture 10" descr="PoveyPos.jpg"/>
          <p:cNvPicPr>
            <a:picLocks noChangeAspect="1"/>
          </p:cNvPicPr>
          <p:nvPr/>
        </p:nvPicPr>
        <p:blipFill>
          <a:blip r:embed="rId6"/>
          <a:stretch>
            <a:fillRect/>
          </a:stretch>
        </p:blipFill>
        <p:spPr>
          <a:xfrm>
            <a:off x="1942794" y="612777"/>
            <a:ext cx="5335894" cy="4215356"/>
          </a:xfrm>
          <a:prstGeom prst="rect">
            <a:avLst/>
          </a:prstGeom>
        </p:spPr>
      </p:pic>
      <p:pic>
        <p:nvPicPr>
          <p:cNvPr id="12" name="Picture 11" descr="BaroDown.jpg"/>
          <p:cNvPicPr>
            <a:picLocks noChangeAspect="1"/>
          </p:cNvPicPr>
          <p:nvPr/>
        </p:nvPicPr>
        <p:blipFill>
          <a:blip r:embed="rId7"/>
          <a:stretch>
            <a:fillRect/>
          </a:stretch>
        </p:blipFill>
        <p:spPr>
          <a:xfrm>
            <a:off x="1942794" y="612778"/>
            <a:ext cx="5335894" cy="4215356"/>
          </a:xfrm>
          <a:prstGeom prst="rect">
            <a:avLst/>
          </a:prstGeom>
        </p:spPr>
      </p:pic>
      <p:pic>
        <p:nvPicPr>
          <p:cNvPr id="13" name="Picture 12" descr="Advisory10.jpg"/>
          <p:cNvPicPr>
            <a:picLocks noChangeAspect="1"/>
          </p:cNvPicPr>
          <p:nvPr/>
        </p:nvPicPr>
        <p:blipFill>
          <a:blip r:embed="rId8"/>
          <a:stretch>
            <a:fillRect/>
          </a:stretch>
        </p:blipFill>
        <p:spPr>
          <a:xfrm>
            <a:off x="1942794" y="612779"/>
            <a:ext cx="5335894" cy="4215356"/>
          </a:xfrm>
          <a:prstGeom prst="rect">
            <a:avLst/>
          </a:prstGeom>
        </p:spPr>
      </p:pic>
      <p:pic>
        <p:nvPicPr>
          <p:cNvPr id="14" name="Picture 13" descr="Advisory13.jpg"/>
          <p:cNvPicPr>
            <a:picLocks noChangeAspect="1"/>
          </p:cNvPicPr>
          <p:nvPr/>
        </p:nvPicPr>
        <p:blipFill>
          <a:blip r:embed="rId9"/>
          <a:stretch>
            <a:fillRect/>
          </a:stretch>
        </p:blipFill>
        <p:spPr>
          <a:xfrm>
            <a:off x="1942794" y="612776"/>
            <a:ext cx="5335894" cy="4215356"/>
          </a:xfrm>
          <a:prstGeom prst="rect">
            <a:avLst/>
          </a:prstGeom>
        </p:spPr>
      </p:pic>
      <p:pic>
        <p:nvPicPr>
          <p:cNvPr id="15" name="Picture 14" descr="HURDAT.jpg"/>
          <p:cNvPicPr>
            <a:picLocks noChangeAspect="1"/>
          </p:cNvPicPr>
          <p:nvPr/>
        </p:nvPicPr>
        <p:blipFill>
          <a:blip r:embed="rId10"/>
          <a:stretch>
            <a:fillRect/>
          </a:stretch>
        </p:blipFill>
        <p:spPr>
          <a:xfrm>
            <a:off x="1942794" y="612780"/>
            <a:ext cx="5335894" cy="4215356"/>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1792288" y="5083969"/>
            <a:ext cx="5486400" cy="566738"/>
          </a:xfrm>
        </p:spPr>
        <p:txBody>
          <a:bodyPr>
            <a:normAutofit fontScale="90000"/>
          </a:bodyPr>
          <a:lstStyle/>
          <a:p>
            <a:pPr algn="ctr"/>
            <a:r>
              <a:rPr lang="en-US" dirty="0" smtClean="0"/>
              <a:t>Comparison of operational fixes and HURDAT with proposed Reanalysis positions.</a:t>
            </a:r>
            <a:endParaRPr lang="en-US" dirty="0"/>
          </a:p>
        </p:txBody>
      </p:sp>
      <p:pic>
        <p:nvPicPr>
          <p:cNvPr id="10" name="Picture Placeholder 9" descr="Advisory4.jpg"/>
          <p:cNvPicPr>
            <a:picLocks noGrp="1" noChangeAspect="1"/>
          </p:cNvPicPr>
          <p:nvPr>
            <p:ph type="pic" idx="1"/>
          </p:nvPr>
        </p:nvPicPr>
        <p:blipFill>
          <a:blip r:embed="rId2"/>
          <a:srcRect l="-2667" r="-2667"/>
          <a:stretch>
            <a:fillRect/>
          </a:stretch>
        </p:blipFill>
        <p:spPr/>
      </p:pic>
      <p:sp>
        <p:nvSpPr>
          <p:cNvPr id="9" name="Text Placeholder 8"/>
          <p:cNvSpPr>
            <a:spLocks noGrp="1"/>
          </p:cNvSpPr>
          <p:nvPr>
            <p:ph type="body" sz="half" idx="2"/>
          </p:nvPr>
        </p:nvSpPr>
        <p:spPr/>
        <p:txBody>
          <a:bodyPr/>
          <a:lstStyle/>
          <a:p>
            <a:pPr algn="ctr"/>
            <a:endParaRPr lang="en-US" dirty="0"/>
          </a:p>
        </p:txBody>
      </p:sp>
      <p:pic>
        <p:nvPicPr>
          <p:cNvPr id="5" name="Picture 4" descr="Advisory5.jpg"/>
          <p:cNvPicPr>
            <a:picLocks noChangeAspect="1"/>
          </p:cNvPicPr>
          <p:nvPr/>
        </p:nvPicPr>
        <p:blipFill>
          <a:blip r:embed="rId3"/>
          <a:stretch>
            <a:fillRect/>
          </a:stretch>
        </p:blipFill>
        <p:spPr>
          <a:xfrm>
            <a:off x="1942794" y="612775"/>
            <a:ext cx="5208608" cy="4114800"/>
          </a:xfrm>
          <a:prstGeom prst="rect">
            <a:avLst/>
          </a:prstGeom>
        </p:spPr>
      </p:pic>
      <p:pic>
        <p:nvPicPr>
          <p:cNvPr id="6" name="Picture 5" descr="Advisory9.jpg"/>
          <p:cNvPicPr>
            <a:picLocks noChangeAspect="1"/>
          </p:cNvPicPr>
          <p:nvPr/>
        </p:nvPicPr>
        <p:blipFill>
          <a:blip r:embed="rId4"/>
          <a:stretch>
            <a:fillRect/>
          </a:stretch>
        </p:blipFill>
        <p:spPr>
          <a:xfrm>
            <a:off x="1942794" y="612776"/>
            <a:ext cx="5208608" cy="4114800"/>
          </a:xfrm>
          <a:prstGeom prst="rect">
            <a:avLst/>
          </a:prstGeom>
        </p:spPr>
      </p:pic>
      <p:pic>
        <p:nvPicPr>
          <p:cNvPr id="8" name="Picture 7" descr="LaborDayTrackUp.jpg"/>
          <p:cNvPicPr>
            <a:picLocks noChangeAspect="1"/>
          </p:cNvPicPr>
          <p:nvPr/>
        </p:nvPicPr>
        <p:blipFill>
          <a:blip r:embed="rId5"/>
          <a:stretch>
            <a:fillRect/>
          </a:stretch>
        </p:blipFill>
        <p:spPr>
          <a:xfrm>
            <a:off x="1942794" y="612776"/>
            <a:ext cx="5335894" cy="4215356"/>
          </a:xfrm>
          <a:prstGeom prst="rect">
            <a:avLst/>
          </a:prstGeom>
        </p:spPr>
      </p:pic>
      <p:pic>
        <p:nvPicPr>
          <p:cNvPr id="11" name="Picture 10" descr="PoveyPos.jpg"/>
          <p:cNvPicPr>
            <a:picLocks noChangeAspect="1"/>
          </p:cNvPicPr>
          <p:nvPr/>
        </p:nvPicPr>
        <p:blipFill>
          <a:blip r:embed="rId6"/>
          <a:stretch>
            <a:fillRect/>
          </a:stretch>
        </p:blipFill>
        <p:spPr>
          <a:xfrm>
            <a:off x="1942794" y="612777"/>
            <a:ext cx="5335894" cy="4215356"/>
          </a:xfrm>
          <a:prstGeom prst="rect">
            <a:avLst/>
          </a:prstGeom>
        </p:spPr>
      </p:pic>
      <p:pic>
        <p:nvPicPr>
          <p:cNvPr id="12" name="Picture 11" descr="BaroDown.jpg"/>
          <p:cNvPicPr>
            <a:picLocks noChangeAspect="1"/>
          </p:cNvPicPr>
          <p:nvPr/>
        </p:nvPicPr>
        <p:blipFill>
          <a:blip r:embed="rId7"/>
          <a:stretch>
            <a:fillRect/>
          </a:stretch>
        </p:blipFill>
        <p:spPr>
          <a:xfrm>
            <a:off x="1942794" y="612778"/>
            <a:ext cx="5335894" cy="4215356"/>
          </a:xfrm>
          <a:prstGeom prst="rect">
            <a:avLst/>
          </a:prstGeom>
        </p:spPr>
      </p:pic>
      <p:pic>
        <p:nvPicPr>
          <p:cNvPr id="13" name="Picture 12" descr="Advisory10.jpg"/>
          <p:cNvPicPr>
            <a:picLocks noChangeAspect="1"/>
          </p:cNvPicPr>
          <p:nvPr/>
        </p:nvPicPr>
        <p:blipFill>
          <a:blip r:embed="rId8"/>
          <a:stretch>
            <a:fillRect/>
          </a:stretch>
        </p:blipFill>
        <p:spPr>
          <a:xfrm>
            <a:off x="1942794" y="612779"/>
            <a:ext cx="5335894" cy="4215356"/>
          </a:xfrm>
          <a:prstGeom prst="rect">
            <a:avLst/>
          </a:prstGeom>
        </p:spPr>
      </p:pic>
      <p:pic>
        <p:nvPicPr>
          <p:cNvPr id="14" name="Picture 13" descr="Advisory13.jpg"/>
          <p:cNvPicPr>
            <a:picLocks noChangeAspect="1"/>
          </p:cNvPicPr>
          <p:nvPr/>
        </p:nvPicPr>
        <p:blipFill>
          <a:blip r:embed="rId9"/>
          <a:stretch>
            <a:fillRect/>
          </a:stretch>
        </p:blipFill>
        <p:spPr>
          <a:xfrm>
            <a:off x="1942794" y="612776"/>
            <a:ext cx="5335894" cy="4215356"/>
          </a:xfrm>
          <a:prstGeom prst="rect">
            <a:avLst/>
          </a:prstGeom>
        </p:spPr>
      </p:pic>
      <p:pic>
        <p:nvPicPr>
          <p:cNvPr id="15" name="Picture 14" descr="HURDAT.jpg"/>
          <p:cNvPicPr>
            <a:picLocks noChangeAspect="1"/>
          </p:cNvPicPr>
          <p:nvPr/>
        </p:nvPicPr>
        <p:blipFill>
          <a:blip r:embed="rId10"/>
          <a:stretch>
            <a:fillRect/>
          </a:stretch>
        </p:blipFill>
        <p:spPr>
          <a:xfrm>
            <a:off x="1942794" y="612780"/>
            <a:ext cx="5335894" cy="4215356"/>
          </a:xfrm>
          <a:prstGeom prst="rect">
            <a:avLst/>
          </a:prstGeom>
        </p:spPr>
      </p:pic>
      <p:pic>
        <p:nvPicPr>
          <p:cNvPr id="16" name="Picture 15" descr="LaborDayTrackReanalysis.jpg"/>
          <p:cNvPicPr>
            <a:picLocks noChangeAspect="1"/>
          </p:cNvPicPr>
          <p:nvPr/>
        </p:nvPicPr>
        <p:blipFill>
          <a:blip r:embed="rId11"/>
          <a:stretch>
            <a:fillRect/>
          </a:stretch>
        </p:blipFill>
        <p:spPr>
          <a:xfrm>
            <a:off x="1942794" y="612781"/>
            <a:ext cx="5335894" cy="4215356"/>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1792288" y="4233862"/>
            <a:ext cx="5486400" cy="566738"/>
          </a:xfrm>
        </p:spPr>
        <p:txBody>
          <a:bodyPr anchor="ctr">
            <a:normAutofit fontScale="90000"/>
          </a:bodyPr>
          <a:lstStyle/>
          <a:p>
            <a:pPr algn="ctr"/>
            <a:r>
              <a:rPr lang="en-US" dirty="0" smtClean="0"/>
              <a:t>FERA’s Harry Hopkins sends aide to investigate</a:t>
            </a:r>
            <a:endParaRPr lang="en-US" dirty="0"/>
          </a:p>
        </p:txBody>
      </p:sp>
      <p:sp>
        <p:nvSpPr>
          <p:cNvPr id="6" name="Picture Placeholder 5"/>
          <p:cNvSpPr>
            <a:spLocks noGrp="1"/>
          </p:cNvSpPr>
          <p:nvPr>
            <p:ph type="pic" idx="1"/>
          </p:nvPr>
        </p:nvSpPr>
        <p:spPr/>
      </p:sp>
      <p:sp>
        <p:nvSpPr>
          <p:cNvPr id="7" name="Text Placeholder 6"/>
          <p:cNvSpPr>
            <a:spLocks noGrp="1"/>
          </p:cNvSpPr>
          <p:nvPr>
            <p:ph type="body" sz="half" idx="2"/>
          </p:nvPr>
        </p:nvSpPr>
        <p:spPr>
          <a:xfrm>
            <a:off x="1792288" y="4800600"/>
            <a:ext cx="5486400" cy="1371600"/>
          </a:xfrm>
        </p:spPr>
        <p:txBody>
          <a:bodyPr>
            <a:normAutofit fontScale="92500"/>
          </a:bodyPr>
          <a:lstStyle/>
          <a:p>
            <a:pPr>
              <a:buFont typeface="Arial"/>
              <a:buChar char="•"/>
            </a:pPr>
            <a:r>
              <a:rPr lang="en-US" sz="1500" dirty="0" smtClean="0"/>
              <a:t>Aubrey Williams overflies scene, conducts a dozen interviews, has his report ready by Sept. 8, 1935 less than a week after the hurricane.</a:t>
            </a:r>
          </a:p>
          <a:p>
            <a:pPr>
              <a:buFont typeface="Arial"/>
              <a:buChar char="•"/>
            </a:pPr>
            <a:r>
              <a:rPr lang="en-US" sz="1500" dirty="0" smtClean="0"/>
              <a:t>Exonerates FERA officials of negligence or mistaken judgment</a:t>
            </a:r>
          </a:p>
          <a:p>
            <a:pPr>
              <a:buFont typeface="Arial"/>
              <a:buChar char="•"/>
            </a:pPr>
            <a:r>
              <a:rPr lang="en-US" sz="1500" dirty="0" smtClean="0"/>
              <a:t>VFW and State of Florida conduct their own investigations</a:t>
            </a:r>
            <a:r>
              <a:rPr lang="en-US" dirty="0" smtClean="0"/>
              <a:t>.</a:t>
            </a:r>
            <a:endParaRPr lang="en-US" dirty="0"/>
          </a:p>
        </p:txBody>
      </p:sp>
      <p:pic>
        <p:nvPicPr>
          <p:cNvPr id="8" name="Picture 7"/>
          <p:cNvPicPr>
            <a:picLocks noChangeAspect="1"/>
          </p:cNvPicPr>
          <p:nvPr/>
        </p:nvPicPr>
        <p:blipFill>
          <a:blip r:embed="rId2">
            <a:duotone>
              <a:prstClr val="black"/>
              <a:srgbClr val="D9C3A5">
                <a:tint val="50000"/>
                <a:satMod val="180000"/>
              </a:srgbClr>
            </a:duotone>
          </a:blip>
          <a:stretch>
            <a:fillRect/>
          </a:stretch>
        </p:blipFill>
        <p:spPr>
          <a:xfrm>
            <a:off x="2981607" y="409575"/>
            <a:ext cx="3071904" cy="379799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Ernest Hemingway</a:t>
            </a:r>
            <a:endParaRPr lang="en-US" dirty="0"/>
          </a:p>
        </p:txBody>
      </p:sp>
      <p:sp>
        <p:nvSpPr>
          <p:cNvPr id="9" name="Content Placeholder 8"/>
          <p:cNvSpPr>
            <a:spLocks noGrp="1"/>
          </p:cNvSpPr>
          <p:nvPr>
            <p:ph sz="half" idx="1"/>
          </p:nvPr>
        </p:nvSpPr>
        <p:spPr/>
        <p:txBody>
          <a:bodyPr/>
          <a:lstStyle/>
          <a:p>
            <a:endParaRPr lang="en-US" dirty="0"/>
          </a:p>
        </p:txBody>
      </p:sp>
      <p:sp>
        <p:nvSpPr>
          <p:cNvPr id="10" name="Text Placeholder 9"/>
          <p:cNvSpPr>
            <a:spLocks noGrp="1"/>
          </p:cNvSpPr>
          <p:nvPr>
            <p:ph type="body" sz="half" idx="2"/>
          </p:nvPr>
        </p:nvSpPr>
        <p:spPr/>
        <p:txBody>
          <a:bodyPr>
            <a:normAutofit fontScale="92500" lnSpcReduction="20000"/>
          </a:bodyPr>
          <a:lstStyle/>
          <a:p>
            <a:r>
              <a:rPr lang="en-US" sz="2600" dirty="0" smtClean="0"/>
              <a:t>Key West resident</a:t>
            </a:r>
          </a:p>
          <a:p>
            <a:r>
              <a:rPr lang="en-US" sz="2600" dirty="0" smtClean="0"/>
              <a:t>Knew many of the veterans from the FERA camps</a:t>
            </a:r>
          </a:p>
          <a:p>
            <a:r>
              <a:rPr lang="en-US" sz="2600" dirty="0" smtClean="0"/>
              <a:t>Took his boat </a:t>
            </a:r>
            <a:r>
              <a:rPr lang="en-US" sz="2600" i="1" dirty="0" smtClean="0"/>
              <a:t>Pilar</a:t>
            </a:r>
            <a:r>
              <a:rPr lang="en-US" sz="2600" dirty="0" smtClean="0"/>
              <a:t> to middle Keys to help</a:t>
            </a:r>
          </a:p>
          <a:p>
            <a:r>
              <a:rPr lang="en-US" sz="2600" dirty="0" smtClean="0"/>
              <a:t>Horrified by the destruction and death</a:t>
            </a:r>
          </a:p>
          <a:p>
            <a:r>
              <a:rPr lang="en-US" sz="2600" dirty="0" smtClean="0"/>
              <a:t>Writes devastating critique “Who Murdered the Vets?” in </a:t>
            </a:r>
            <a:r>
              <a:rPr lang="en-US" sz="2600" i="1" dirty="0" smtClean="0"/>
              <a:t>New Masses </a:t>
            </a:r>
            <a:endParaRPr lang="en-US" sz="2600" i="1" dirty="0"/>
          </a:p>
        </p:txBody>
      </p:sp>
      <p:pic>
        <p:nvPicPr>
          <p:cNvPr id="12" name="Picture 11"/>
          <p:cNvPicPr>
            <a:picLocks noChangeAspect="1"/>
          </p:cNvPicPr>
          <p:nvPr/>
        </p:nvPicPr>
        <p:blipFill>
          <a:blip r:embed="rId2">
            <a:duotone>
              <a:prstClr val="black"/>
              <a:srgbClr val="D9C3A5">
                <a:tint val="50000"/>
                <a:satMod val="180000"/>
              </a:srgbClr>
            </a:duotone>
          </a:blip>
          <a:stretch>
            <a:fillRect/>
          </a:stretch>
        </p:blipFill>
        <p:spPr>
          <a:xfrm>
            <a:off x="685800" y="1845942"/>
            <a:ext cx="3784600" cy="43180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Congressional hearings</a:t>
            </a:r>
            <a:br>
              <a:rPr lang="en-US" dirty="0" smtClean="0"/>
            </a:br>
            <a:r>
              <a:rPr lang="en-US" dirty="0" smtClean="0"/>
              <a:t>March 1936</a:t>
            </a:r>
            <a:endParaRPr lang="en-US" dirty="0"/>
          </a:p>
        </p:txBody>
      </p:sp>
      <p:pic>
        <p:nvPicPr>
          <p:cNvPr id="7" name="Content Placeholder 6" descr="reportCover.tiff"/>
          <p:cNvPicPr>
            <a:picLocks noGrp="1" noChangeAspect="1"/>
          </p:cNvPicPr>
          <p:nvPr>
            <p:ph idx="1"/>
          </p:nvPr>
        </p:nvPicPr>
        <p:blipFill>
          <a:blip r:embed="rId2"/>
          <a:srcRect l="-45852" r="-45852"/>
          <a:stretch>
            <a:fillRect/>
          </a:stretch>
        </p:blip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smtClean="0"/>
              <a:t>The “Lost Hurricane” Problem</a:t>
            </a:r>
            <a:endParaRPr lang="en-US" dirty="0"/>
          </a:p>
        </p:txBody>
      </p:sp>
      <p:sp>
        <p:nvSpPr>
          <p:cNvPr id="24579" name="Rectangle 3"/>
          <p:cNvSpPr>
            <a:spLocks noGrp="1" noChangeArrowheads="1"/>
          </p:cNvSpPr>
          <p:nvPr>
            <p:ph type="body" sz="half" idx="2"/>
          </p:nvPr>
        </p:nvSpPr>
        <p:spPr/>
        <p:txBody>
          <a:bodyPr/>
          <a:lstStyle/>
          <a:p>
            <a:r>
              <a:rPr lang="en-US" sz="2800" dirty="0"/>
              <a:t>Ship reports allowed earlier discovery of tropical </a:t>
            </a:r>
            <a:r>
              <a:rPr lang="en-US" sz="2800" dirty="0" smtClean="0"/>
              <a:t>disturbances while still at sea</a:t>
            </a:r>
          </a:p>
          <a:p>
            <a:r>
              <a:rPr lang="en-US" sz="2800" dirty="0"/>
              <a:t>Shore-side weather services able to warn ships</a:t>
            </a:r>
            <a:r>
              <a:rPr lang="en-US" sz="2800" dirty="0" smtClean="0"/>
              <a:t> on the ocean</a:t>
            </a:r>
            <a:endParaRPr lang="en-US" sz="2800" dirty="0"/>
          </a:p>
        </p:txBody>
      </p:sp>
      <p:pic>
        <p:nvPicPr>
          <p:cNvPr id="24581" name="Picture 5" descr="191207nov10"/>
          <p:cNvPicPr>
            <a:picLocks noGrp="1" noChangeAspect="1" noChangeArrowheads="1"/>
          </p:cNvPicPr>
          <p:nvPr>
            <p:ph sz="half" idx="1"/>
          </p:nvPr>
        </p:nvPicPr>
        <p:blipFill>
          <a:blip r:embed="rId3"/>
          <a:srcRect/>
          <a:stretch>
            <a:fillRect/>
          </a:stretch>
        </p:blipFill>
        <p:spPr>
          <a:xfrm>
            <a:off x="685800" y="1981200"/>
            <a:ext cx="3810000" cy="3109913"/>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7" name="Content Placeholder 6" descr="Rep._Edith_Nourse_Rogers.jpg"/>
          <p:cNvPicPr>
            <a:picLocks noGrp="1" noChangeAspect="1"/>
          </p:cNvPicPr>
          <p:nvPr>
            <p:ph idx="1"/>
          </p:nvPr>
        </p:nvPicPr>
        <p:blipFill>
          <a:blip r:embed="rId2"/>
          <a:srcRect t="-8683" b="-8683"/>
          <a:stretch>
            <a:fillRect/>
          </a:stretch>
        </p:blipFill>
        <p:spPr/>
      </p:pic>
      <p:sp>
        <p:nvSpPr>
          <p:cNvPr id="6" name="Text Placeholder 5"/>
          <p:cNvSpPr>
            <a:spLocks noGrp="1"/>
          </p:cNvSpPr>
          <p:nvPr>
            <p:ph type="body" sz="half" idx="2"/>
          </p:nvPr>
        </p:nvSpPr>
        <p:spPr/>
        <p:txBody>
          <a:bodyPr/>
          <a:lstStyle/>
          <a:p>
            <a:pPr>
              <a:buFont typeface="Arial"/>
              <a:buChar char="•"/>
            </a:pPr>
            <a:endParaRPr lang="en-US" dirty="0" smtClean="0"/>
          </a:p>
          <a:p>
            <a:pPr>
              <a:buFont typeface="Arial"/>
              <a:buChar char="•"/>
            </a:pPr>
            <a:endParaRPr lang="en-US" dirty="0" smtClean="0"/>
          </a:p>
          <a:p>
            <a:pPr>
              <a:buFont typeface="Arial"/>
              <a:buChar char="•"/>
            </a:pPr>
            <a:r>
              <a:rPr lang="en-US" dirty="0" smtClean="0"/>
              <a:t>Republicans on the committee, led by Edith Rogers (R – MA), sharply question Roosevelt Administration officials.</a:t>
            </a:r>
          </a:p>
          <a:p>
            <a:pPr>
              <a:buFont typeface="Arial"/>
              <a:buChar char="•"/>
            </a:pPr>
            <a:endParaRPr lang="en-US" dirty="0" smtClean="0"/>
          </a:p>
          <a:p>
            <a:pPr>
              <a:buFont typeface="Arial"/>
              <a:buChar char="•"/>
            </a:pPr>
            <a:r>
              <a:rPr lang="en-US" dirty="0" smtClean="0"/>
              <a:t>Focus on poor living conditions in the camps and lack of planning for hurricane evacuation</a:t>
            </a:r>
          </a:p>
          <a:p>
            <a:pPr>
              <a:buFont typeface="Arial"/>
              <a:buChar char="•"/>
            </a:pPr>
            <a:endParaRPr lang="en-US" dirty="0" smtClean="0"/>
          </a:p>
          <a:p>
            <a:pPr>
              <a:buFont typeface="Arial"/>
              <a:buChar char="•"/>
            </a:pPr>
            <a:r>
              <a:rPr lang="en-US" dirty="0" smtClean="0"/>
              <a:t>Roosevelt Administration given a ‘black eye’</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Willis Gregg asked about marine storm patrols</a:t>
            </a:r>
            <a:endParaRPr lang="en-US" dirty="0"/>
          </a:p>
        </p:txBody>
      </p:sp>
      <p:pic>
        <p:nvPicPr>
          <p:cNvPr id="8" name="Content Placeholder 7" descr="PatrolQuestion.tiff"/>
          <p:cNvPicPr>
            <a:picLocks noGrp="1" noChangeAspect="1"/>
          </p:cNvPicPr>
          <p:nvPr>
            <p:ph sz="half" idx="1"/>
          </p:nvPr>
        </p:nvPicPr>
        <p:blipFill>
          <a:blip r:embed="rId2"/>
          <a:srcRect t="-124440" b="-124440"/>
          <a:stretch>
            <a:fillRect/>
          </a:stretch>
        </p:blipFill>
        <p:spPr>
          <a:xfrm>
            <a:off x="1514734" y="398639"/>
            <a:ext cx="6266931" cy="6768285"/>
          </a:xfrm>
        </p:spPr>
      </p:pic>
      <p:sp>
        <p:nvSpPr>
          <p:cNvPr id="7" name="Text Placeholder 6"/>
          <p:cNvSpPr>
            <a:spLocks noGrp="1"/>
          </p:cNvSpPr>
          <p:nvPr>
            <p:ph type="body" sz="half" idx="2"/>
          </p:nvPr>
        </p:nvSpPr>
        <p:spPr/>
        <p:txBody>
          <a:bodyPr/>
          <a:lstStyle/>
          <a:p>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Cubans promote </a:t>
            </a:r>
            <a:br>
              <a:rPr lang="en-US" dirty="0" smtClean="0"/>
            </a:br>
            <a:r>
              <a:rPr lang="en-US" dirty="0" smtClean="0"/>
              <a:t>Aerial Hurricane Patrols</a:t>
            </a:r>
            <a:endParaRPr lang="en-US" dirty="0"/>
          </a:p>
        </p:txBody>
      </p:sp>
      <p:pic>
        <p:nvPicPr>
          <p:cNvPr id="8" name="Content Placeholder 7" descr="Povey1935Post.jpg"/>
          <p:cNvPicPr>
            <a:picLocks noGrp="1" noChangeAspect="1"/>
          </p:cNvPicPr>
          <p:nvPr>
            <p:ph sz="half" idx="1"/>
          </p:nvPr>
        </p:nvPicPr>
        <p:blipFill>
          <a:blip r:embed="rId2"/>
          <a:srcRect l="-6379" r="-6379"/>
          <a:stretch>
            <a:fillRect/>
          </a:stretch>
        </p:blipFill>
        <p:spPr/>
      </p:pic>
      <p:sp>
        <p:nvSpPr>
          <p:cNvPr id="7" name="Text Placeholder 6"/>
          <p:cNvSpPr>
            <a:spLocks noGrp="1"/>
          </p:cNvSpPr>
          <p:nvPr>
            <p:ph type="body" sz="half" idx="2"/>
          </p:nvPr>
        </p:nvSpPr>
        <p:spPr/>
        <p:txBody>
          <a:bodyPr>
            <a:normAutofit fontScale="92500"/>
          </a:bodyPr>
          <a:lstStyle/>
          <a:p>
            <a:r>
              <a:rPr lang="en-US" sz="3135" dirty="0" smtClean="0"/>
              <a:t>Use planes to track storm positions</a:t>
            </a:r>
          </a:p>
          <a:p>
            <a:r>
              <a:rPr lang="en-US" sz="3135" dirty="0" smtClean="0"/>
              <a:t>Seek compensation from USWB</a:t>
            </a:r>
          </a:p>
          <a:p>
            <a:r>
              <a:rPr lang="en-US" sz="3135" dirty="0" smtClean="0"/>
              <a:t>CAEC only has 8 planes, 3 of which are out of commission</a:t>
            </a:r>
            <a:r>
              <a:rPr lang="en-US" dirty="0" smtClean="0"/>
              <a:t>.</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854075"/>
            <a:ext cx="3008313" cy="1162050"/>
          </a:xfrm>
        </p:spPr>
        <p:txBody>
          <a:bodyPr anchor="ctr"/>
          <a:lstStyle/>
          <a:p>
            <a:pPr algn="ctr"/>
            <a:r>
              <a:rPr lang="en-US" dirty="0" smtClean="0"/>
              <a:t>Willis Gregg promotes aerial patrols</a:t>
            </a:r>
            <a:endParaRPr lang="en-US" dirty="0"/>
          </a:p>
        </p:txBody>
      </p:sp>
      <p:pic>
        <p:nvPicPr>
          <p:cNvPr id="8" name="Content Placeholder 7" descr="1936AirStormPatrol.tiff"/>
          <p:cNvPicPr>
            <a:picLocks noGrp="1" noChangeAspect="1"/>
          </p:cNvPicPr>
          <p:nvPr>
            <p:ph idx="1"/>
          </p:nvPr>
        </p:nvPicPr>
        <p:blipFill>
          <a:blip r:embed="rId2"/>
          <a:srcRect t="-8494" b="-8494"/>
          <a:stretch>
            <a:fillRect/>
          </a:stretch>
        </p:blipFill>
        <p:spPr>
          <a:xfrm>
            <a:off x="3575050" y="375570"/>
            <a:ext cx="5111750" cy="5853113"/>
          </a:xfrm>
        </p:spPr>
      </p:pic>
      <p:sp>
        <p:nvSpPr>
          <p:cNvPr id="7" name="Text Placeholder 6"/>
          <p:cNvSpPr>
            <a:spLocks noGrp="1"/>
          </p:cNvSpPr>
          <p:nvPr>
            <p:ph type="body" sz="half" idx="2"/>
          </p:nvPr>
        </p:nvSpPr>
        <p:spPr>
          <a:xfrm>
            <a:off x="457200" y="2358501"/>
            <a:ext cx="3008313" cy="2938811"/>
          </a:xfrm>
        </p:spPr>
        <p:txBody>
          <a:bodyPr/>
          <a:lstStyle/>
          <a:p>
            <a:pPr>
              <a:buFont typeface="Arial"/>
              <a:buChar char="•"/>
            </a:pPr>
            <a:r>
              <a:rPr lang="en-US" dirty="0" smtClean="0"/>
              <a:t>USWB upgrades several coastal stations to 24/7</a:t>
            </a:r>
          </a:p>
          <a:p>
            <a:pPr>
              <a:buFont typeface="Arial"/>
              <a:buChar char="•"/>
            </a:pPr>
            <a:endParaRPr lang="en-US" dirty="0" smtClean="0"/>
          </a:p>
          <a:p>
            <a:pPr>
              <a:buFont typeface="Arial"/>
              <a:buChar char="•"/>
            </a:pPr>
            <a:r>
              <a:rPr lang="en-US" dirty="0" smtClean="0"/>
              <a:t>Gregg tours Gulf coast stations starting with Galveston</a:t>
            </a:r>
          </a:p>
          <a:p>
            <a:pPr>
              <a:buFont typeface="Arial"/>
              <a:buChar char="•"/>
            </a:pPr>
            <a:endParaRPr lang="en-US" dirty="0" smtClean="0"/>
          </a:p>
          <a:p>
            <a:pPr>
              <a:buFont typeface="Arial"/>
              <a:buChar char="•"/>
            </a:pPr>
            <a:r>
              <a:rPr lang="en-US" dirty="0" smtClean="0"/>
              <a:t>In June 16</a:t>
            </a:r>
            <a:r>
              <a:rPr lang="en-US" baseline="30000" dirty="0" smtClean="0"/>
              <a:t>th </a:t>
            </a:r>
            <a:r>
              <a:rPr lang="en-US" i="1" dirty="0" smtClean="0"/>
              <a:t>Galveston Daily News </a:t>
            </a:r>
            <a:r>
              <a:rPr lang="en-US" dirty="0" smtClean="0"/>
              <a:t>he promotes the idea of USWB hiring commercial aircraft to reconnoiter storms.</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Stroke of incredibly bad luck</a:t>
            </a:r>
            <a:endParaRPr lang="en-US" dirty="0"/>
          </a:p>
        </p:txBody>
      </p:sp>
      <p:pic>
        <p:nvPicPr>
          <p:cNvPr id="8" name="Content Placeholder 7" descr="1936CGlossHead.jpg"/>
          <p:cNvPicPr>
            <a:picLocks noGrp="1" noChangeAspect="1"/>
          </p:cNvPicPr>
          <p:nvPr>
            <p:ph idx="1"/>
          </p:nvPr>
        </p:nvPicPr>
        <p:blipFill>
          <a:blip r:embed="rId2"/>
          <a:srcRect t="-5642" b="-5642"/>
          <a:stretch>
            <a:fillRect/>
          </a:stretch>
        </p:blipFill>
        <p:spPr>
          <a:xfrm>
            <a:off x="457200" y="969792"/>
            <a:ext cx="8229600" cy="4525963"/>
          </a:xfrm>
        </p:spPr>
      </p:pic>
      <p:sp>
        <p:nvSpPr>
          <p:cNvPr id="7" name="Text Placeholder 6"/>
          <p:cNvSpPr>
            <a:spLocks noGrp="1"/>
          </p:cNvSpPr>
          <p:nvPr>
            <p:ph type="body" sz="half" idx="4294967295"/>
          </p:nvPr>
        </p:nvSpPr>
        <p:spPr>
          <a:xfrm>
            <a:off x="457200" y="5275028"/>
            <a:ext cx="8457997" cy="1177379"/>
          </a:xfrm>
        </p:spPr>
        <p:txBody>
          <a:bodyPr>
            <a:normAutofit fontScale="62500" lnSpcReduction="20000"/>
          </a:bodyPr>
          <a:lstStyle/>
          <a:p>
            <a:r>
              <a:rPr lang="en-US" sz="2500" dirty="0" smtClean="0"/>
              <a:t>On the same day, on the front page of the same newspaper as Gregg’s announcement is an article about a fatal ‘storm patrol’</a:t>
            </a:r>
          </a:p>
          <a:p>
            <a:endParaRPr lang="en-US" sz="2500" dirty="0" smtClean="0"/>
          </a:p>
          <a:p>
            <a:r>
              <a:rPr lang="en-US" sz="2500" dirty="0" smtClean="0"/>
              <a:t>Although it is reported nationally as a ‘storm patrol’ the flight is actually a post-storm rescue mission</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chor="ctr"/>
          <a:lstStyle/>
          <a:p>
            <a:pPr algn="ctr"/>
            <a:r>
              <a:rPr lang="en-US" dirty="0" smtClean="0"/>
              <a:t>Storm Patrol legislation</a:t>
            </a:r>
            <a:endParaRPr lang="en-US" dirty="0"/>
          </a:p>
        </p:txBody>
      </p:sp>
      <p:pic>
        <p:nvPicPr>
          <p:cNvPr id="17" name="Content Placeholder 16" descr="Joseph_J._Mansfield.jpg"/>
          <p:cNvPicPr>
            <a:picLocks noGrp="1" noChangeAspect="1"/>
          </p:cNvPicPr>
          <p:nvPr>
            <p:ph idx="1"/>
          </p:nvPr>
        </p:nvPicPr>
        <p:blipFill>
          <a:blip r:embed="rId2"/>
          <a:srcRect l="-10124" r="-10124"/>
          <a:stretch>
            <a:fillRect/>
          </a:stretch>
        </p:blipFill>
        <p:spPr>
          <a:xfrm>
            <a:off x="3874988" y="616489"/>
            <a:ext cx="4811811" cy="5509674"/>
          </a:xfrm>
        </p:spPr>
      </p:pic>
      <p:sp>
        <p:nvSpPr>
          <p:cNvPr id="16" name="Text Placeholder 15"/>
          <p:cNvSpPr>
            <a:spLocks noGrp="1"/>
          </p:cNvSpPr>
          <p:nvPr>
            <p:ph type="body" sz="half" idx="2"/>
          </p:nvPr>
        </p:nvSpPr>
        <p:spPr/>
        <p:txBody>
          <a:bodyPr/>
          <a:lstStyle/>
          <a:p>
            <a:pPr>
              <a:buFont typeface="Arial"/>
              <a:buChar char="•"/>
            </a:pPr>
            <a:endParaRPr lang="en-US" dirty="0" smtClean="0"/>
          </a:p>
          <a:p>
            <a:pPr>
              <a:buFont typeface="Arial"/>
              <a:buChar char="•"/>
            </a:pPr>
            <a:r>
              <a:rPr lang="en-US" dirty="0" smtClean="0"/>
              <a:t>Capt. Farnsworth persuades Congressman Joseph Mansfield </a:t>
            </a:r>
          </a:p>
          <a:p>
            <a:r>
              <a:rPr lang="en-US" dirty="0" smtClean="0"/>
              <a:t>(D –TX) to sponsor legislation mandating USCG carry out marine ‘storm patrols’ in Gulf of Mexico</a:t>
            </a:r>
          </a:p>
          <a:p>
            <a:pPr>
              <a:buFont typeface="Arial"/>
              <a:buChar char="•"/>
            </a:pPr>
            <a:endParaRPr lang="en-US" dirty="0" smtClean="0"/>
          </a:p>
          <a:p>
            <a:pPr>
              <a:buFont typeface="Arial"/>
              <a:buChar char="•"/>
            </a:pPr>
            <a:r>
              <a:rPr lang="en-US" dirty="0" smtClean="0"/>
              <a:t>Bill passed with strong southern support</a:t>
            </a:r>
          </a:p>
          <a:p>
            <a:pPr>
              <a:buFont typeface="Arial"/>
              <a:buChar char="•"/>
            </a:pPr>
            <a:endParaRPr lang="en-US" dirty="0" smtClean="0"/>
          </a:p>
          <a:p>
            <a:pPr>
              <a:buFont typeface="Arial"/>
              <a:buChar char="•"/>
            </a:pPr>
            <a:r>
              <a:rPr lang="en-US" dirty="0" smtClean="0"/>
              <a:t>Roosevelt vetoes bill.</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lstStyle/>
          <a:p>
            <a:pPr algn="ctr"/>
            <a:r>
              <a:rPr lang="en-US" dirty="0" smtClean="0"/>
              <a:t>White House convenes conference on hurricane patrols</a:t>
            </a:r>
            <a:endParaRPr lang="en-US" dirty="0"/>
          </a:p>
        </p:txBody>
      </p:sp>
      <p:pic>
        <p:nvPicPr>
          <p:cNvPr id="8" name="Content Placeholder 7" descr="JamesPollywogRoosevelt.jpg"/>
          <p:cNvPicPr>
            <a:picLocks noGrp="1" noChangeAspect="1"/>
          </p:cNvPicPr>
          <p:nvPr>
            <p:ph idx="1"/>
          </p:nvPr>
        </p:nvPicPr>
        <p:blipFill>
          <a:blip r:embed="rId2">
            <a:duotone>
              <a:prstClr val="black"/>
              <a:srgbClr val="D9C3A5">
                <a:tint val="50000"/>
                <a:satMod val="180000"/>
              </a:srgbClr>
            </a:duotone>
            <a:lum bright="18000"/>
          </a:blip>
          <a:srcRect t="-19453" b="-19453"/>
          <a:stretch>
            <a:fillRect/>
          </a:stretch>
        </p:blipFill>
        <p:spPr/>
      </p:pic>
      <p:sp>
        <p:nvSpPr>
          <p:cNvPr id="7" name="Text Placeholder 6"/>
          <p:cNvSpPr>
            <a:spLocks noGrp="1"/>
          </p:cNvSpPr>
          <p:nvPr>
            <p:ph type="body" sz="half" idx="2"/>
          </p:nvPr>
        </p:nvSpPr>
        <p:spPr/>
        <p:txBody>
          <a:bodyPr/>
          <a:lstStyle/>
          <a:p>
            <a:pPr>
              <a:buFont typeface="Arial"/>
              <a:buChar char="•"/>
            </a:pPr>
            <a:endParaRPr lang="en-US" dirty="0" smtClean="0"/>
          </a:p>
          <a:p>
            <a:pPr>
              <a:buFont typeface="Arial"/>
              <a:buChar char="•"/>
            </a:pPr>
            <a:r>
              <a:rPr lang="en-US" dirty="0" smtClean="0"/>
              <a:t>To resolve conflicts over various proposals and polish Roosevelt Administration’s image</a:t>
            </a:r>
          </a:p>
          <a:p>
            <a:endParaRPr lang="en-US" dirty="0" smtClean="0"/>
          </a:p>
          <a:p>
            <a:pPr>
              <a:buFont typeface="Arial"/>
              <a:buChar char="•"/>
            </a:pPr>
            <a:r>
              <a:rPr lang="en-US" dirty="0" smtClean="0"/>
              <a:t>August 10, 1937</a:t>
            </a:r>
          </a:p>
          <a:p>
            <a:pPr>
              <a:buFont typeface="Arial"/>
              <a:buChar char="•"/>
            </a:pPr>
            <a:endParaRPr lang="en-US" dirty="0" smtClean="0"/>
          </a:p>
          <a:p>
            <a:pPr>
              <a:buFont typeface="Arial"/>
              <a:buChar char="•"/>
            </a:pPr>
            <a:r>
              <a:rPr lang="en-US" dirty="0" smtClean="0"/>
              <a:t>Presided over by James Roosevelt, the President’s private secretary and son</a:t>
            </a:r>
          </a:p>
          <a:p>
            <a:pPr>
              <a:buFont typeface="Arial"/>
              <a:buChar char="•"/>
            </a:pPr>
            <a:endParaRPr lang="en-US" dirty="0" smtClean="0"/>
          </a:p>
          <a:p>
            <a:pPr>
              <a:buFont typeface="Arial"/>
              <a:buChar char="•"/>
            </a:pPr>
            <a:r>
              <a:rPr lang="en-US" dirty="0" smtClean="0"/>
              <a:t>Invited representatives of USWB, USCG, Navy, and Army as well as Captain Farnsworth and Texas Senators and Congressman</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Placeholder 9" descr="waesche.jpg"/>
          <p:cNvPicPr>
            <a:picLocks noGrp="1" noChangeAspect="1"/>
          </p:cNvPicPr>
          <p:nvPr>
            <p:ph type="pic" idx="1"/>
          </p:nvPr>
        </p:nvPicPr>
        <p:blipFill>
          <a:blip r:embed="rId2">
            <a:duotone>
              <a:prstClr val="black"/>
              <a:srgbClr val="D9C3A5">
                <a:tint val="50000"/>
                <a:satMod val="180000"/>
              </a:srgbClr>
            </a:duotone>
          </a:blip>
          <a:srcRect l="-30381" r="-30381"/>
          <a:stretch>
            <a:fillRect/>
          </a:stretch>
        </p:blipFill>
        <p:spPr>
          <a:xfrm>
            <a:off x="1949883" y="612775"/>
            <a:ext cx="4900874" cy="3675656"/>
          </a:xfrm>
        </p:spPr>
      </p:pic>
      <p:sp>
        <p:nvSpPr>
          <p:cNvPr id="9" name="Text Placeholder 8"/>
          <p:cNvSpPr>
            <a:spLocks noGrp="1"/>
          </p:cNvSpPr>
          <p:nvPr>
            <p:ph type="body" sz="half" idx="2"/>
          </p:nvPr>
        </p:nvSpPr>
        <p:spPr>
          <a:xfrm>
            <a:off x="1792288" y="4403582"/>
            <a:ext cx="5486400" cy="1691170"/>
          </a:xfrm>
        </p:spPr>
        <p:txBody>
          <a:bodyPr/>
          <a:lstStyle/>
          <a:p>
            <a:pPr>
              <a:buFont typeface="Arial"/>
              <a:buChar char="•"/>
            </a:pPr>
            <a:r>
              <a:rPr lang="en-US" dirty="0" smtClean="0"/>
              <a:t>Administration fails to brief newly appointed USCG Commandant, Adm. Russell Waesche</a:t>
            </a:r>
          </a:p>
          <a:p>
            <a:pPr>
              <a:buFont typeface="Arial"/>
              <a:buChar char="•"/>
            </a:pPr>
            <a:r>
              <a:rPr lang="en-US" dirty="0" smtClean="0"/>
              <a:t>Texas delegation buttonholes Waesche before conference</a:t>
            </a:r>
          </a:p>
          <a:p>
            <a:pPr>
              <a:buFont typeface="Arial"/>
              <a:buChar char="•"/>
            </a:pPr>
            <a:r>
              <a:rPr lang="en-US" dirty="0" smtClean="0"/>
              <a:t>In his opening remarks, Waesche endorses ‘storm patrols’</a:t>
            </a:r>
          </a:p>
          <a:p>
            <a:pPr>
              <a:buFont typeface="Arial"/>
              <a:buChar char="•"/>
            </a:pPr>
            <a:r>
              <a:rPr lang="en-US" dirty="0" smtClean="0"/>
              <a:t>Other government officials have not choice but to accede</a:t>
            </a:r>
          </a:p>
          <a:p>
            <a:pPr>
              <a:buFont typeface="Arial"/>
              <a:buChar char="•"/>
            </a:pPr>
            <a:r>
              <a:rPr lang="en-US" dirty="0" smtClean="0"/>
              <a:t>USWB brings up aerial patrols but receives no endorsement</a:t>
            </a:r>
          </a:p>
          <a:p>
            <a:pPr>
              <a:buFont typeface="Arial"/>
              <a:buChar char="•"/>
            </a:pP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Several sorties carried out in 1937 and 1938</a:t>
            </a:r>
            <a:endParaRPr lang="en-US" dirty="0"/>
          </a:p>
        </p:txBody>
      </p:sp>
      <p:pic>
        <p:nvPicPr>
          <p:cNvPr id="5" name="Picture Placeholder 4" descr="h9_1937.tiff"/>
          <p:cNvPicPr>
            <a:picLocks noGrp="1" noChangeAspect="1"/>
          </p:cNvPicPr>
          <p:nvPr>
            <p:ph type="pic" idx="1"/>
          </p:nvPr>
        </p:nvPicPr>
        <p:blipFill>
          <a:blip r:embed="rId2"/>
          <a:srcRect t="-9076" b="-9076"/>
          <a:stretch>
            <a:fillRect/>
          </a:stretch>
        </p:blipFill>
        <p:spPr>
          <a:xfrm>
            <a:off x="1187586" y="191746"/>
            <a:ext cx="6300804" cy="4725603"/>
          </a:xfrm>
        </p:spPr>
      </p:pic>
      <p:sp>
        <p:nvSpPr>
          <p:cNvPr id="4" name="Text Placeholder 3"/>
          <p:cNvSpPr>
            <a:spLocks noGrp="1"/>
          </p:cNvSpPr>
          <p:nvPr>
            <p:ph type="body" sz="half" idx="2"/>
          </p:nvPr>
        </p:nvSpPr>
        <p:spPr/>
        <p:txBody>
          <a:bodyPr/>
          <a:lstStyle/>
          <a:p>
            <a:r>
              <a:rPr lang="en-US" dirty="0" smtClean="0"/>
              <a:t>One attempt to fix tropical storm before it strikes Cameron, LA.  </a:t>
            </a:r>
            <a:r>
              <a:rPr lang="en-US" dirty="0" err="1" smtClean="0"/>
              <a:t>Tannehill’s</a:t>
            </a:r>
            <a:r>
              <a:rPr lang="en-US" dirty="0" smtClean="0"/>
              <a:t> evaluations is that these ‘storm patrols’ are useless.</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New England hurricane 1938</a:t>
            </a:r>
            <a:endParaRPr lang="en-US" dirty="0"/>
          </a:p>
        </p:txBody>
      </p:sp>
      <p:pic>
        <p:nvPicPr>
          <p:cNvPr id="5" name="Picture Placeholder 4" descr="NewEngland.tiff"/>
          <p:cNvPicPr>
            <a:picLocks noGrp="1" noChangeAspect="1"/>
          </p:cNvPicPr>
          <p:nvPr>
            <p:ph type="pic" idx="1"/>
          </p:nvPr>
        </p:nvPicPr>
        <p:blipFill>
          <a:blip r:embed="rId2"/>
          <a:srcRect t="-9146" b="-9146"/>
          <a:stretch>
            <a:fillRect/>
          </a:stretch>
        </p:blipFill>
        <p:spPr>
          <a:xfrm>
            <a:off x="1129189" y="115451"/>
            <a:ext cx="6149499" cy="4612124"/>
          </a:xfrm>
        </p:spPr>
      </p:pic>
      <p:sp>
        <p:nvSpPr>
          <p:cNvPr id="4" name="Text Placeholder 3"/>
          <p:cNvSpPr>
            <a:spLocks noGrp="1"/>
          </p:cNvSpPr>
          <p:nvPr>
            <p:ph type="body" sz="half" idx="2"/>
          </p:nvPr>
        </p:nvSpPr>
        <p:spPr/>
        <p:txBody>
          <a:bodyPr>
            <a:normAutofit fontScale="85000" lnSpcReduction="20000"/>
          </a:bodyPr>
          <a:lstStyle/>
          <a:p>
            <a:pPr>
              <a:buFont typeface="Arial"/>
              <a:buChar char="•"/>
            </a:pPr>
            <a:r>
              <a:rPr lang="en-US" dirty="0" smtClean="0"/>
              <a:t>No marine nor aerial storm patrols along East Coast</a:t>
            </a:r>
          </a:p>
          <a:p>
            <a:pPr>
              <a:buFont typeface="Arial"/>
              <a:buChar char="•"/>
            </a:pPr>
            <a:r>
              <a:rPr lang="en-US" dirty="0" smtClean="0"/>
              <a:t>Handoff from Jacksonville to Washington warning centers</a:t>
            </a:r>
          </a:p>
          <a:p>
            <a:pPr>
              <a:buFont typeface="Arial"/>
              <a:buChar char="•"/>
            </a:pPr>
            <a:r>
              <a:rPr lang="en-US" dirty="0" smtClean="0"/>
              <a:t>No use of the word ‘hurricane’ in Washington warnings</a:t>
            </a:r>
          </a:p>
          <a:p>
            <a:pPr>
              <a:buFont typeface="Arial"/>
              <a:buChar char="•"/>
            </a:pPr>
            <a:r>
              <a:rPr lang="en-US" dirty="0" smtClean="0"/>
              <a:t>Missed acceleration and no recurvature.</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smtClean="0"/>
              <a:t>The “Lost Hurricane” Problem</a:t>
            </a:r>
            <a:endParaRPr lang="en-US" dirty="0"/>
          </a:p>
        </p:txBody>
      </p:sp>
      <p:sp>
        <p:nvSpPr>
          <p:cNvPr id="25603" name="Rectangle 3"/>
          <p:cNvSpPr>
            <a:spLocks noGrp="1" noChangeArrowheads="1"/>
          </p:cNvSpPr>
          <p:nvPr>
            <p:ph type="body" sz="half" idx="2"/>
          </p:nvPr>
        </p:nvSpPr>
        <p:spPr>
          <a:xfrm>
            <a:off x="4648200" y="1981200"/>
            <a:ext cx="3810000" cy="3477987"/>
          </a:xfrm>
        </p:spPr>
        <p:txBody>
          <a:bodyPr>
            <a:normAutofit fontScale="92500" lnSpcReduction="20000"/>
          </a:bodyPr>
          <a:lstStyle/>
          <a:p>
            <a:r>
              <a:rPr lang="en-US" sz="2600" dirty="0" smtClean="0"/>
              <a:t>Ships’ captains </a:t>
            </a:r>
            <a:r>
              <a:rPr lang="en-US" sz="2600" dirty="0"/>
              <a:t>prudently avoid tropical </a:t>
            </a:r>
            <a:r>
              <a:rPr lang="en-US" sz="2600" dirty="0" smtClean="0"/>
              <a:t>disturbances.</a:t>
            </a:r>
          </a:p>
          <a:p>
            <a:r>
              <a:rPr lang="en-US" sz="2600" dirty="0" smtClean="0"/>
              <a:t>Data gaps occur just where information is most needed.</a:t>
            </a:r>
          </a:p>
          <a:p>
            <a:r>
              <a:rPr lang="en-US" sz="2600" dirty="0"/>
              <a:t>‘Lost Hurricane’ problem plagues hurricane forecasters</a:t>
            </a:r>
            <a:r>
              <a:rPr lang="en-US" sz="2600" dirty="0" smtClean="0"/>
              <a:t> into the 1930s.</a:t>
            </a:r>
            <a:endParaRPr lang="en-US" sz="2600" dirty="0"/>
          </a:p>
        </p:txBody>
      </p:sp>
      <p:pic>
        <p:nvPicPr>
          <p:cNvPr id="25605" name="Picture 5" descr="191207nov17"/>
          <p:cNvPicPr>
            <a:picLocks noGrp="1" noChangeAspect="1" noChangeArrowheads="1"/>
          </p:cNvPicPr>
          <p:nvPr>
            <p:ph sz="half" idx="1"/>
          </p:nvPr>
        </p:nvPicPr>
        <p:blipFill>
          <a:blip r:embed="rId3"/>
          <a:srcRect/>
          <a:stretch>
            <a:fillRect/>
          </a:stretch>
        </p:blipFill>
        <p:spPr>
          <a:xfrm>
            <a:off x="685800" y="2025650"/>
            <a:ext cx="3810000" cy="3019425"/>
          </a:xfrm>
        </p:spPr>
      </p:pic>
      <p:pic>
        <p:nvPicPr>
          <p:cNvPr id="5" name="Picture 4" descr="WhereStorm.jpg"/>
          <p:cNvPicPr>
            <a:picLocks noChangeAspect="1"/>
          </p:cNvPicPr>
          <p:nvPr/>
        </p:nvPicPr>
        <p:blipFill>
          <a:blip r:embed="rId4"/>
          <a:stretch>
            <a:fillRect/>
          </a:stretch>
        </p:blipFill>
        <p:spPr>
          <a:xfrm>
            <a:off x="685800" y="2025649"/>
            <a:ext cx="3809888" cy="3019425"/>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&gt; 680 deaths directly attributed to storm</a:t>
            </a:r>
            <a:endParaRPr lang="en-US" dirty="0"/>
          </a:p>
        </p:txBody>
      </p:sp>
      <p:pic>
        <p:nvPicPr>
          <p:cNvPr id="5" name="Picture Placeholder 4" descr="Thielens.jpg"/>
          <p:cNvPicPr>
            <a:picLocks noGrp="1" noChangeAspect="1"/>
          </p:cNvPicPr>
          <p:nvPr>
            <p:ph type="pic" idx="1"/>
          </p:nvPr>
        </p:nvPicPr>
        <p:blipFill>
          <a:blip r:embed="rId3"/>
          <a:srcRect t="-4423" b="-4423"/>
          <a:stretch>
            <a:fillRect/>
          </a:stretch>
        </p:blipFill>
        <p:spPr/>
      </p:pic>
      <p:sp>
        <p:nvSpPr>
          <p:cNvPr id="4" name="Text Placeholder 3"/>
          <p:cNvSpPr>
            <a:spLocks noGrp="1"/>
          </p:cNvSpPr>
          <p:nvPr>
            <p:ph type="body" sz="half" idx="2"/>
          </p:nvPr>
        </p:nvSpPr>
        <p:spPr/>
        <p:txBody>
          <a:bodyPr/>
          <a:lstStyle/>
          <a:p>
            <a:pPr>
              <a:buFont typeface="Arial"/>
              <a:buChar char="•"/>
            </a:pPr>
            <a:r>
              <a:rPr lang="en-US" dirty="0" smtClean="0"/>
              <a:t>Many people caught commuting home</a:t>
            </a:r>
          </a:p>
          <a:p>
            <a:pPr>
              <a:buFont typeface="Arial"/>
              <a:buChar char="•"/>
            </a:pPr>
            <a:r>
              <a:rPr lang="en-US" dirty="0" smtClean="0"/>
              <a:t>People still at summer vacation homes along the shore at Long Island, Connecticut, Rhode Island, and Martha’s Vineyard</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444206"/>
            <a:ext cx="5486400" cy="566738"/>
          </a:xfrm>
        </p:spPr>
        <p:txBody>
          <a:bodyPr anchor="ctr"/>
          <a:lstStyle/>
          <a:p>
            <a:r>
              <a:rPr lang="en-US" dirty="0" smtClean="0"/>
              <a:t>‘Surprise’ hurricane 1943</a:t>
            </a:r>
            <a:endParaRPr lang="en-US" dirty="0"/>
          </a:p>
        </p:txBody>
      </p:sp>
      <p:pic>
        <p:nvPicPr>
          <p:cNvPr id="5" name="Picture Placeholder 4" descr="h1_1943.tiff"/>
          <p:cNvPicPr>
            <a:picLocks noGrp="1" noChangeAspect="1"/>
          </p:cNvPicPr>
          <p:nvPr>
            <p:ph type="pic" idx="1"/>
          </p:nvPr>
        </p:nvPicPr>
        <p:blipFill>
          <a:blip r:embed="rId2"/>
          <a:srcRect t="-8772" b="-8772"/>
          <a:stretch>
            <a:fillRect/>
          </a:stretch>
        </p:blipFill>
        <p:spPr>
          <a:xfrm>
            <a:off x="1239143" y="197916"/>
            <a:ext cx="6039545" cy="4529659"/>
          </a:xfrm>
        </p:spPr>
      </p:pic>
      <p:sp>
        <p:nvSpPr>
          <p:cNvPr id="4" name="Text Placeholder 3"/>
          <p:cNvSpPr>
            <a:spLocks noGrp="1"/>
          </p:cNvSpPr>
          <p:nvPr>
            <p:ph type="body" sz="half" idx="2"/>
          </p:nvPr>
        </p:nvSpPr>
        <p:spPr>
          <a:xfrm>
            <a:off x="1792288" y="5010944"/>
            <a:ext cx="5486400" cy="1314126"/>
          </a:xfrm>
        </p:spPr>
        <p:txBody>
          <a:bodyPr>
            <a:normAutofit fontScale="92500"/>
          </a:bodyPr>
          <a:lstStyle/>
          <a:p>
            <a:pPr>
              <a:buFont typeface="Arial"/>
              <a:buChar char="•"/>
            </a:pPr>
            <a:r>
              <a:rPr lang="en-US" dirty="0" smtClean="0"/>
              <a:t>Marine storm patrols fall into disuse as war concerns loom.</a:t>
            </a:r>
          </a:p>
          <a:p>
            <a:pPr>
              <a:buFont typeface="Arial"/>
              <a:buChar char="•"/>
            </a:pPr>
            <a:r>
              <a:rPr lang="en-US" dirty="0" smtClean="0"/>
              <a:t>Aerial storm patrols never implemented</a:t>
            </a:r>
          </a:p>
          <a:p>
            <a:pPr>
              <a:buFont typeface="Arial"/>
              <a:buChar char="•"/>
            </a:pPr>
            <a:r>
              <a:rPr lang="en-US" dirty="0" smtClean="0"/>
              <a:t>Lost Hurricane problem continues into 1940s</a:t>
            </a:r>
          </a:p>
          <a:p>
            <a:pPr>
              <a:buFont typeface="Arial"/>
              <a:buChar char="•"/>
            </a:pPr>
            <a:r>
              <a:rPr lang="en-US" dirty="0" smtClean="0"/>
              <a:t>Little warning due to wartime restrictions on broadcasting weather data</a:t>
            </a:r>
          </a:p>
          <a:p>
            <a:pPr>
              <a:buFont typeface="Arial"/>
              <a:buChar char="•"/>
            </a:pPr>
            <a:r>
              <a:rPr lang="en-US" dirty="0" smtClean="0"/>
              <a:t>Major Duckworth flies into eye of hurricane over Texas.</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Title 14"/>
          <p:cNvSpPr>
            <a:spLocks noGrp="1"/>
          </p:cNvSpPr>
          <p:nvPr>
            <p:ph type="title"/>
          </p:nvPr>
        </p:nvSpPr>
        <p:spPr>
          <a:xfrm>
            <a:off x="722313" y="444994"/>
            <a:ext cx="7772400" cy="1362075"/>
          </a:xfrm>
        </p:spPr>
        <p:txBody>
          <a:bodyPr anchor="ctr"/>
          <a:lstStyle/>
          <a:p>
            <a:pPr algn="ctr"/>
            <a:r>
              <a:rPr lang="en-US" dirty="0" smtClean="0"/>
              <a:t>What could’ve been?</a:t>
            </a:r>
            <a:endParaRPr lang="en-US" dirty="0"/>
          </a:p>
        </p:txBody>
      </p:sp>
      <p:sp>
        <p:nvSpPr>
          <p:cNvPr id="16" name="Text Placeholder 15"/>
          <p:cNvSpPr>
            <a:spLocks noGrp="1"/>
          </p:cNvSpPr>
          <p:nvPr>
            <p:ph type="body" idx="1"/>
          </p:nvPr>
        </p:nvSpPr>
        <p:spPr>
          <a:xfrm>
            <a:off x="722313" y="1919035"/>
            <a:ext cx="7772400" cy="3513595"/>
          </a:xfrm>
        </p:spPr>
        <p:txBody>
          <a:bodyPr anchor="t"/>
          <a:lstStyle/>
          <a:p>
            <a:pPr>
              <a:buFont typeface="Arial"/>
              <a:buChar char="•"/>
            </a:pPr>
            <a:endParaRPr lang="en-US" dirty="0" smtClean="0"/>
          </a:p>
          <a:p>
            <a:pPr>
              <a:buClr>
                <a:schemeClr val="accent1"/>
              </a:buClr>
              <a:buFont typeface="Arial"/>
              <a:buChar char="•"/>
            </a:pPr>
            <a:r>
              <a:rPr lang="en-US" dirty="0" smtClean="0">
                <a:solidFill>
                  <a:schemeClr val="accent1"/>
                </a:solidFill>
              </a:rPr>
              <a:t>Would marine or aerial storm patrols saved any of the 600+ lives lost in the Great New England hurricane?</a:t>
            </a:r>
          </a:p>
          <a:p>
            <a:pPr>
              <a:buClr>
                <a:schemeClr val="accent1"/>
              </a:buClr>
              <a:buFont typeface="Arial"/>
              <a:buChar char="•"/>
            </a:pPr>
            <a:endParaRPr lang="en-US" dirty="0" smtClean="0">
              <a:solidFill>
                <a:schemeClr val="accent1"/>
              </a:solidFill>
            </a:endParaRPr>
          </a:p>
          <a:p>
            <a:pPr>
              <a:buClr>
                <a:schemeClr val="accent1"/>
              </a:buClr>
              <a:buFont typeface="Arial"/>
              <a:buChar char="•"/>
            </a:pPr>
            <a:r>
              <a:rPr lang="en-US" dirty="0" smtClean="0">
                <a:solidFill>
                  <a:schemeClr val="accent1"/>
                </a:solidFill>
              </a:rPr>
              <a:t>Could aerial storm patrols have been instituted in the 1930s?</a:t>
            </a:r>
          </a:p>
          <a:p>
            <a:pPr>
              <a:buClr>
                <a:schemeClr val="accent1"/>
              </a:buClr>
              <a:buFont typeface="Arial"/>
              <a:buChar char="•"/>
            </a:pPr>
            <a:endParaRPr lang="en-US" dirty="0" smtClean="0">
              <a:solidFill>
                <a:schemeClr val="accent1"/>
              </a:solidFill>
            </a:endParaRPr>
          </a:p>
          <a:p>
            <a:pPr>
              <a:buClr>
                <a:schemeClr val="accent1"/>
              </a:buClr>
              <a:buFont typeface="Arial"/>
              <a:buChar char="•"/>
            </a:pPr>
            <a:r>
              <a:rPr lang="en-US" dirty="0" smtClean="0">
                <a:solidFill>
                  <a:schemeClr val="accent1"/>
                </a:solidFill>
              </a:rPr>
              <a:t>Innovations are often not realized because of lack of technology, money, or initiative.</a:t>
            </a:r>
            <a:endParaRPr lang="en-US" dirty="0">
              <a:solidFill>
                <a:schemeClr val="accent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August 1932</a:t>
            </a:r>
            <a:endParaRPr lang="en-US" dirty="0"/>
          </a:p>
        </p:txBody>
      </p:sp>
      <p:pic>
        <p:nvPicPr>
          <p:cNvPr id="8" name="Picture Placeholder 7" descr="h2_1932.tiff"/>
          <p:cNvPicPr>
            <a:picLocks noGrp="1" noChangeAspect="1"/>
          </p:cNvPicPr>
          <p:nvPr>
            <p:ph type="pic" idx="1"/>
          </p:nvPr>
        </p:nvPicPr>
        <p:blipFill>
          <a:blip r:embed="rId2"/>
          <a:srcRect t="-9207" b="-9207"/>
          <a:stretch>
            <a:fillRect/>
          </a:stretch>
        </p:blipFill>
        <p:spPr>
          <a:xfrm>
            <a:off x="1792288" y="259345"/>
            <a:ext cx="6055007" cy="4541255"/>
          </a:xfrm>
        </p:spPr>
      </p:pic>
      <p:sp>
        <p:nvSpPr>
          <p:cNvPr id="7" name="Text Placeholder 6"/>
          <p:cNvSpPr>
            <a:spLocks noGrp="1"/>
          </p:cNvSpPr>
          <p:nvPr>
            <p:ph type="body" sz="half" idx="2"/>
          </p:nvPr>
        </p:nvSpPr>
        <p:spPr/>
        <p:txBody>
          <a:bodyPr/>
          <a:lstStyle/>
          <a:p>
            <a:r>
              <a:rPr lang="en-US" dirty="0" smtClean="0"/>
              <a:t>Galveston had only 4 hours warning before a Major Hurricane struck.  City fathers gravely concerned over future surprises.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3408210"/>
            <a:ext cx="5486400" cy="566738"/>
          </a:xfrm>
        </p:spPr>
        <p:txBody>
          <a:bodyPr/>
          <a:lstStyle/>
          <a:p>
            <a:r>
              <a:rPr lang="en-US" dirty="0" smtClean="0"/>
              <a:t>Storm Patrols recommended</a:t>
            </a:r>
            <a:endParaRPr lang="en-US" dirty="0"/>
          </a:p>
        </p:txBody>
      </p:sp>
      <p:sp>
        <p:nvSpPr>
          <p:cNvPr id="4" name="Text Placeholder 3"/>
          <p:cNvSpPr>
            <a:spLocks noGrp="1"/>
          </p:cNvSpPr>
          <p:nvPr>
            <p:ph type="body" sz="half" idx="2"/>
          </p:nvPr>
        </p:nvSpPr>
        <p:spPr>
          <a:xfrm>
            <a:off x="1792288" y="3974947"/>
            <a:ext cx="5486400" cy="1986113"/>
          </a:xfrm>
        </p:spPr>
        <p:txBody>
          <a:bodyPr/>
          <a:lstStyle/>
          <a:p>
            <a:pPr>
              <a:buFont typeface="Arial"/>
              <a:buChar char="•"/>
            </a:pPr>
            <a:r>
              <a:rPr lang="en-US" dirty="0" smtClean="0"/>
              <a:t>Captain W. L. Farnsworth of the Galveston Commercial Association asks local Coast Guard command to institute ‘storm patrols’ into the Gulf of Mexico whenever storms threatened.</a:t>
            </a:r>
          </a:p>
          <a:p>
            <a:pPr>
              <a:buFont typeface="Arial"/>
              <a:buChar char="•"/>
            </a:pPr>
            <a:r>
              <a:rPr lang="en-US" dirty="0" smtClean="0"/>
              <a:t>Cmd. L. Bennett dismisses request as ‘not feasible.’</a:t>
            </a:r>
          </a:p>
          <a:p>
            <a:pPr>
              <a:buFont typeface="Arial"/>
              <a:buChar char="•"/>
            </a:pPr>
            <a:r>
              <a:rPr lang="en-US" dirty="0" smtClean="0"/>
              <a:t>Board of USCG and USWB experts reject request as dangerous and impractical.</a:t>
            </a:r>
          </a:p>
          <a:p>
            <a:pPr>
              <a:buFont typeface="Arial"/>
              <a:buChar char="•"/>
            </a:pPr>
            <a:r>
              <a:rPr lang="en-US" dirty="0" smtClean="0"/>
              <a:t>Captain Farnsworth seeks Congressional support.</a:t>
            </a:r>
          </a:p>
          <a:p>
            <a:endParaRPr lang="en-US" dirty="0"/>
          </a:p>
        </p:txBody>
      </p:sp>
      <p:pic>
        <p:nvPicPr>
          <p:cNvPr id="6" name="Picture 5"/>
          <p:cNvPicPr>
            <a:picLocks noChangeAspect="1"/>
          </p:cNvPicPr>
          <p:nvPr/>
        </p:nvPicPr>
        <p:blipFill>
          <a:blip r:embed="rId2"/>
          <a:stretch>
            <a:fillRect/>
          </a:stretch>
        </p:blipFill>
        <p:spPr>
          <a:xfrm>
            <a:off x="2737859" y="623303"/>
            <a:ext cx="3927492" cy="2554075"/>
          </a:xfrm>
          <a:prstGeom prst="rect">
            <a:avLst/>
          </a:prstGeom>
        </p:spPr>
      </p:pic>
      <p:sp>
        <p:nvSpPr>
          <p:cNvPr id="7" name="TextBox 6"/>
          <p:cNvSpPr txBox="1"/>
          <p:nvPr/>
        </p:nvSpPr>
        <p:spPr>
          <a:xfrm>
            <a:off x="5681950" y="3177378"/>
            <a:ext cx="1169555" cy="230832"/>
          </a:xfrm>
          <a:prstGeom prst="rect">
            <a:avLst/>
          </a:prstGeom>
          <a:noFill/>
        </p:spPr>
        <p:txBody>
          <a:bodyPr wrap="square" rtlCol="0">
            <a:spAutoFit/>
          </a:bodyPr>
          <a:lstStyle/>
          <a:p>
            <a:r>
              <a:rPr lang="en-US" sz="900" dirty="0" smtClean="0"/>
              <a:t>USCG Saranac</a:t>
            </a:r>
            <a:endParaRPr lang="en-US" sz="9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1488090" y="701869"/>
            <a:ext cx="3008313" cy="1162050"/>
          </a:xfrm>
        </p:spPr>
        <p:txBody>
          <a:bodyPr/>
          <a:lstStyle/>
          <a:p>
            <a:pPr algn="ctr"/>
            <a:r>
              <a:rPr lang="en-US" dirty="0" smtClean="0"/>
              <a:t>Notion of </a:t>
            </a:r>
            <a:br>
              <a:rPr lang="en-US" dirty="0" smtClean="0"/>
            </a:br>
            <a:r>
              <a:rPr lang="en-US" dirty="0" smtClean="0"/>
              <a:t>‘Storm Patrols’ spreads</a:t>
            </a:r>
            <a:endParaRPr lang="en-US" dirty="0"/>
          </a:p>
        </p:txBody>
      </p:sp>
      <p:pic>
        <p:nvPicPr>
          <p:cNvPr id="8" name="Content Placeholder 7" descr="StormPatrol.jpg"/>
          <p:cNvPicPr>
            <a:picLocks noGrp="1" noChangeAspect="1"/>
          </p:cNvPicPr>
          <p:nvPr>
            <p:ph idx="1"/>
          </p:nvPr>
        </p:nvPicPr>
        <p:blipFill>
          <a:blip r:embed="rId2"/>
          <a:srcRect l="-54775" r="-54775"/>
          <a:stretch>
            <a:fillRect/>
          </a:stretch>
        </p:blipFill>
        <p:spPr/>
      </p:pic>
      <p:sp>
        <p:nvSpPr>
          <p:cNvPr id="7" name="Text Placeholder 6"/>
          <p:cNvSpPr>
            <a:spLocks noGrp="1"/>
          </p:cNvSpPr>
          <p:nvPr>
            <p:ph type="body" sz="half" idx="2"/>
          </p:nvPr>
        </p:nvSpPr>
        <p:spPr>
          <a:xfrm>
            <a:off x="1488090" y="1558590"/>
            <a:ext cx="3008313" cy="4691063"/>
          </a:xfrm>
        </p:spPr>
        <p:txBody>
          <a:bodyPr/>
          <a:lstStyle/>
          <a:p>
            <a:pPr>
              <a:buFont typeface="Arial"/>
              <a:buChar char="•"/>
            </a:pPr>
            <a:endParaRPr lang="en-US" i="1" dirty="0" smtClean="0"/>
          </a:p>
          <a:p>
            <a:pPr>
              <a:buFont typeface="Arial"/>
              <a:buChar char="•"/>
            </a:pPr>
            <a:endParaRPr lang="en-US" i="1" dirty="0" smtClean="0"/>
          </a:p>
          <a:p>
            <a:pPr>
              <a:buFont typeface="Arial"/>
              <a:buChar char="•"/>
            </a:pPr>
            <a:r>
              <a:rPr lang="en-US" i="1" dirty="0" smtClean="0"/>
              <a:t>Miami Daily News </a:t>
            </a:r>
            <a:r>
              <a:rPr lang="en-US" dirty="0" smtClean="0"/>
              <a:t>editorial promotes ‘storm patrols’</a:t>
            </a:r>
          </a:p>
          <a:p>
            <a:pPr>
              <a:buFont typeface="Arial"/>
              <a:buChar char="•"/>
            </a:pPr>
            <a:endParaRPr lang="en-US" dirty="0" smtClean="0"/>
          </a:p>
          <a:p>
            <a:pPr>
              <a:buFont typeface="Arial"/>
              <a:buChar char="•"/>
            </a:pPr>
            <a:endParaRPr lang="en-US" dirty="0" smtClean="0"/>
          </a:p>
          <a:p>
            <a:pPr>
              <a:buFont typeface="Arial"/>
              <a:buChar char="•"/>
            </a:pPr>
            <a:r>
              <a:rPr lang="en-US" dirty="0" smtClean="0"/>
              <a:t>Urges that Coast Guard ice patrols be sent south during the summer to hunt for tropical cyclones off the East Coast and in the Caribbean Sea.</a:t>
            </a:r>
          </a:p>
          <a:p>
            <a:pPr>
              <a:buFont typeface="Arial"/>
              <a:buChar char="•"/>
            </a:pPr>
            <a:endParaRPr lang="en-US" dirty="0" smtClean="0"/>
          </a:p>
          <a:p>
            <a:pPr>
              <a:buFont typeface="Arial"/>
              <a:buChar char="•"/>
            </a:pPr>
            <a:endParaRPr lang="en-US" dirty="0" smtClean="0"/>
          </a:p>
          <a:p>
            <a:pPr>
              <a:buFont typeface="Arial"/>
              <a:buChar char="•"/>
            </a:pPr>
            <a:r>
              <a:rPr lang="en-US" dirty="0" smtClean="0"/>
              <a:t>Recommendation taken up by Florida Governor David Sholtz</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753</TotalTime>
  <Words>2407</Words>
  <Application>Microsoft Macintosh PowerPoint</Application>
  <PresentationFormat>On-screen Show (4:3)</PresentationFormat>
  <Paragraphs>359</Paragraphs>
  <Slides>62</Slides>
  <Notes>11</Notes>
  <HiddenSlides>0</HiddenSlides>
  <MMClips>1</MMClips>
  <ScaleCrop>false</ScaleCrop>
  <HeadingPairs>
    <vt:vector size="4" baseType="variant">
      <vt:variant>
        <vt:lpstr>Design Template</vt:lpstr>
      </vt:variant>
      <vt:variant>
        <vt:i4>1</vt:i4>
      </vt:variant>
      <vt:variant>
        <vt:lpstr>Slide Titles</vt:lpstr>
      </vt:variant>
      <vt:variant>
        <vt:i4>62</vt:i4>
      </vt:variant>
    </vt:vector>
  </HeadingPairs>
  <TitlesOfParts>
    <vt:vector size="63" baseType="lpstr">
      <vt:lpstr>Office Theme</vt:lpstr>
      <vt:lpstr>Slide 1</vt:lpstr>
      <vt:lpstr>Hurricanes are creatures of the sea</vt:lpstr>
      <vt:lpstr>This proved a great difficulty for 19th Century forecasters.</vt:lpstr>
      <vt:lpstr>Wireless Telegraph introduced 1905</vt:lpstr>
      <vt:lpstr>The “Lost Hurricane” Problem</vt:lpstr>
      <vt:lpstr>The “Lost Hurricane” Problem</vt:lpstr>
      <vt:lpstr>August 1932</vt:lpstr>
      <vt:lpstr>Storm Patrols recommended</vt:lpstr>
      <vt:lpstr>Notion of  ‘Storm Patrols’ spreads</vt:lpstr>
      <vt:lpstr>August 1934</vt:lpstr>
      <vt:lpstr>U. S. Weather Bureau circa. 1934</vt:lpstr>
      <vt:lpstr>U. S. Weather Bureau circa. 1934</vt:lpstr>
      <vt:lpstr>U. S. Weather Bureau circa. 1934</vt:lpstr>
      <vt:lpstr>U. S. Weather Bureau circa. 1934</vt:lpstr>
      <vt:lpstr>U. S. Weather Bureau circa. 1934</vt:lpstr>
      <vt:lpstr>U. S. Weather Bureau circa. 1934</vt:lpstr>
      <vt:lpstr>Willis Gregg appointed new Chief of the Weather Bureau</vt:lpstr>
      <vt:lpstr>pre-1935  Hurricane Warning Service</vt:lpstr>
      <vt:lpstr>1935 changes to the  Hurricane Warning Service</vt:lpstr>
      <vt:lpstr>1935 changes to the  Hurricane Warning Service</vt:lpstr>
      <vt:lpstr>1935 changes to the  Hurricane Warning Service</vt:lpstr>
      <vt:lpstr>1935 changes to the  Hurricane Warning Service</vt:lpstr>
      <vt:lpstr>1935 changes to the  Hurricane Warning Service</vt:lpstr>
      <vt:lpstr>1935 changes to the  Hurricane Warning Service</vt:lpstr>
      <vt:lpstr>1935 changes to the  Hurricane Warning Service</vt:lpstr>
      <vt:lpstr>The Great Depression</vt:lpstr>
      <vt:lpstr>The Great Depression</vt:lpstr>
      <vt:lpstr>The Great Depression</vt:lpstr>
      <vt:lpstr>Storm detected Aug 31st and tracked over Long Island in the Bahamas.</vt:lpstr>
      <vt:lpstr>  10 AM Sunday Sept. 1st Storm passes south of Andros Island in the Bahamas.</vt:lpstr>
      <vt:lpstr>Slide 31</vt:lpstr>
      <vt:lpstr>Slide 32</vt:lpstr>
      <vt:lpstr>Slide 33</vt:lpstr>
      <vt:lpstr>Jacksonville assumes a constant WSW course</vt:lpstr>
      <vt:lpstr>Cuban stations report rising barometers</vt:lpstr>
      <vt:lpstr>Capt. Leonard Povey CAEC</vt:lpstr>
      <vt:lpstr>Povey’s flight</vt:lpstr>
      <vt:lpstr>Povey’s position further north of expected location.</vt:lpstr>
      <vt:lpstr>Sharp pressure drops reported in Keys</vt:lpstr>
      <vt:lpstr>1:30 PM Advisory raises Hurricane Warning for the Keys</vt:lpstr>
      <vt:lpstr>4:30 PM Advisory radically changes storm motion to northwesterly</vt:lpstr>
      <vt:lpstr>Evacuation train</vt:lpstr>
      <vt:lpstr>8:00 PM  Monday, Sept. 2nd hurricane passes over Keys and labor camps</vt:lpstr>
      <vt:lpstr>423 perish in the storm</vt:lpstr>
      <vt:lpstr>Comparison of operational fixes with HURDAT positions.</vt:lpstr>
      <vt:lpstr>Comparison of operational fixes and HURDAT with proposed Reanalysis positions.</vt:lpstr>
      <vt:lpstr>FERA’s Harry Hopkins sends aide to investigate</vt:lpstr>
      <vt:lpstr>Ernest Hemingway</vt:lpstr>
      <vt:lpstr>Congressional hearings March 1936</vt:lpstr>
      <vt:lpstr>Slide 50</vt:lpstr>
      <vt:lpstr>Willis Gregg asked about marine storm patrols</vt:lpstr>
      <vt:lpstr>Cubans promote  Aerial Hurricane Patrols</vt:lpstr>
      <vt:lpstr>Willis Gregg promotes aerial patrols</vt:lpstr>
      <vt:lpstr>Stroke of incredibly bad luck</vt:lpstr>
      <vt:lpstr>Storm Patrol legislation</vt:lpstr>
      <vt:lpstr>White House convenes conference on hurricane patrols</vt:lpstr>
      <vt:lpstr>Slide 57</vt:lpstr>
      <vt:lpstr>Several sorties carried out in 1937 and 1938</vt:lpstr>
      <vt:lpstr>Great New England hurricane 1938</vt:lpstr>
      <vt:lpstr>&gt; 680 deaths directly attributed to storm</vt:lpstr>
      <vt:lpstr>‘Surprise’ hurricane 1943</vt:lpstr>
      <vt:lpstr>What could’ve been?</vt:lpstr>
    </vt:vector>
  </TitlesOfParts>
  <Company>NOAA/AOML/CNSD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Neal Dorst</dc:creator>
  <cp:lastModifiedBy>Frank Marks</cp:lastModifiedBy>
  <cp:revision>18</cp:revision>
  <dcterms:created xsi:type="dcterms:W3CDTF">2010-05-19T20:47:03Z</dcterms:created>
  <dcterms:modified xsi:type="dcterms:W3CDTF">2010-05-19T20:47:23Z</dcterms:modified>
</cp:coreProperties>
</file>