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2" r:id="rId2"/>
    <p:sldId id="261" r:id="rId3"/>
    <p:sldId id="257" r:id="rId4"/>
    <p:sldId id="258" r:id="rId5"/>
    <p:sldId id="259" r:id="rId6"/>
    <p:sldId id="260" r:id="rId7"/>
    <p:sldId id="256"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5" d="100"/>
          <a:sy n="135" d="100"/>
        </p:scale>
        <p:origin x="-2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6A31C-499A-D448-8A71-4A693A6E1B01}" type="datetimeFigureOut">
              <a:rPr lang="en-US" smtClean="0"/>
              <a:t>2/25/13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5FA90-D547-6A4D-A5F0-2D629DCB6125}" type="slidenum">
              <a:rPr lang="en-US" smtClean="0"/>
              <a:t>‹#›</a:t>
            </a:fld>
            <a:endParaRPr lang="en-US"/>
          </a:p>
        </p:txBody>
      </p:sp>
    </p:spTree>
    <p:extLst>
      <p:ext uri="{BB962C8B-B14F-4D97-AF65-F5344CB8AC3E}">
        <p14:creationId xmlns:p14="http://schemas.microsoft.com/office/powerpoint/2010/main" val="513614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a:latin typeface="Calibri" charset="0"/>
                <a:ea typeface="ＭＳ Ｐゴシック" charset="0"/>
                <a:cs typeface="ＭＳ Ｐゴシック" charset="0"/>
              </a:rPr>
              <a:t>The left panels show the hurricane intensity forecasts by ensembles under different environmental flow with and without shear. We can see increasingly larger forecast uncertainties of intensity occurs with increasingly stronger vertical wind shear. This panel shows the standard deviation of these four sets. It indicates that the larger the vertical shear, the larger the ensemble spread. And the largest standard deviation can be as much as 14m/s in the set of 5m/s shear during the rapid intensification stage.</a:t>
            </a:r>
          </a:p>
          <a:p>
            <a:endParaRPr lang="en-US">
              <a:ea typeface="ＭＳ Ｐゴシック" charset="0"/>
              <a:cs typeface="ＭＳ Ｐゴシック"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fld id="{54E0C746-2171-5E43-98D3-5B0997ABD72F}" type="slidenum">
              <a:rPr lang="en-US" sz="1200" b="0"/>
              <a:pPr eaLnBrk="1" hangingPunct="1"/>
              <a:t>2</a:t>
            </a:fld>
            <a:endParaRPr 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 can see that the small initial moisture perturbation under the sheared environment actually alters the onset of tropical cyclone rapid intensification stage.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fld id="{08DE81D8-CA8C-EE42-8C7D-D5E4B59E46F2}" type="slidenum">
              <a:rPr lang="en-US" sz="1200" b="0"/>
              <a:pPr eaLnBrk="1" hangingPunct="1"/>
              <a:t>3</a:t>
            </a:fld>
            <a:endParaRPr 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Then let</a:t>
            </a:r>
            <a:r>
              <a:rPr lang="ja-JP" altLang="en-US">
                <a:ea typeface="ＭＳ Ｐゴシック" charset="0"/>
                <a:cs typeface="ＭＳ Ｐゴシック" charset="0"/>
              </a:rPr>
              <a:t>’</a:t>
            </a:r>
            <a:r>
              <a:rPr lang="en-US">
                <a:ea typeface="ＭＳ Ｐゴシック" charset="0"/>
                <a:cs typeface="ＭＳ Ｐゴシック" charset="0"/>
              </a:rPr>
              <a:t>s have a look at surface wind, slp, max_dbz at different times. The red contours are the 10 m wind magnitude and black contours are slp. At 8 hour, The convection starts around the the center, they are quite symmetric. 4hous later, convection on the downhear side intensifies and convection on the uppershear side vanishes. At 24 hour simulation, the convections are all occurring on the downshear side.</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fld id="{FF78597D-9D06-EE48-B2E3-53189EF26A4B}" type="slidenum">
              <a:rPr lang="en-US" sz="1200" b="0"/>
              <a:pPr eaLnBrk="1" hangingPunct="1"/>
              <a:t>4</a:t>
            </a:fld>
            <a:endParaRPr 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At 44 hour, the convections have moved cyclonically to the upper right quadrant as a whole, and EN15 has a little lower pressure center. At 85 hour, the convections in EN15 form around the center while EN20 has just moved to the upper shear left side and EN26 still in the down shear left side. Another 21 hours later, EN15 is fully developed while EN20 is repeating EN15</a:t>
            </a:r>
            <a:r>
              <a:rPr lang="ja-JP" altLang="en-US">
                <a:ea typeface="ＭＳ Ｐゴシック" charset="0"/>
                <a:cs typeface="ＭＳ Ｐゴシック" charset="0"/>
              </a:rPr>
              <a:t>’</a:t>
            </a:r>
            <a:r>
              <a:rPr lang="en-US">
                <a:ea typeface="ＭＳ Ｐゴシック" charset="0"/>
                <a:cs typeface="ＭＳ Ｐゴシック" charset="0"/>
              </a:rPr>
              <a:t>s procedure but more than 10 hours delayed. As for EN26, convection is still located at the upper shear left side.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fld id="{50E2AE2F-21DC-FC4E-943A-BFF57830C19D}" type="slidenum">
              <a:rPr lang="en-US" sz="1200" b="0"/>
              <a:pPr eaLnBrk="1" hangingPunct="1"/>
              <a:t>5</a:t>
            </a:fld>
            <a:endParaRPr 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process for EN20 and EN26 are the same, except for the timing. Now let</a:t>
            </a:r>
            <a:r>
              <a:rPr lang="ja-JP" altLang="en-US">
                <a:ea typeface="ＭＳ Ｐゴシック" charset="0"/>
                <a:cs typeface="ＭＳ Ｐゴシック" charset="0"/>
              </a:rPr>
              <a:t>’</a:t>
            </a:r>
            <a:r>
              <a:rPr lang="en-US">
                <a:ea typeface="ＭＳ Ｐゴシック" charset="0"/>
                <a:cs typeface="ＭＳ Ｐゴシック" charset="0"/>
              </a:rPr>
              <a:t>s have a look at the difference among these three members.</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fld id="{9D9AE621-ED8B-7A49-83C2-CF28FA7F8A47}" type="slidenum">
              <a:rPr lang="en-US" sz="1200" b="0"/>
              <a:pPr eaLnBrk="1" hangingPunct="1"/>
              <a:t>6</a:t>
            </a:fld>
            <a:endParaRPr 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67388-7572-431D-99B6-353FBDED5ED8}" type="slidenum">
              <a:rPr lang="en-US" smtClean="0"/>
              <a:t>8</a:t>
            </a:fld>
            <a:endParaRPr lang="en-US"/>
          </a:p>
        </p:txBody>
      </p:sp>
    </p:spTree>
    <p:extLst>
      <p:ext uri="{BB962C8B-B14F-4D97-AF65-F5344CB8AC3E}">
        <p14:creationId xmlns:p14="http://schemas.microsoft.com/office/powerpoint/2010/main" val="276480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FAA4C-F728-D743-86C4-44F976A991C4}" type="datetimeFigureOut">
              <a:rPr lang="en-US" smtClean="0"/>
              <a:t>2/25/13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16535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FAA4C-F728-D743-86C4-44F976A991C4}" type="datetimeFigureOut">
              <a:rPr lang="en-US" smtClean="0"/>
              <a:t>2/25/13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154414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FAA4C-F728-D743-86C4-44F976A991C4}" type="datetimeFigureOut">
              <a:rPr lang="en-US" smtClean="0"/>
              <a:t>2/25/13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296901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FAA4C-F728-D743-86C4-44F976A991C4}" type="datetimeFigureOut">
              <a:rPr lang="en-US" smtClean="0"/>
              <a:t>2/25/13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21422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FAA4C-F728-D743-86C4-44F976A991C4}" type="datetimeFigureOut">
              <a:rPr lang="en-US" smtClean="0"/>
              <a:t>2/25/13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39588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FAA4C-F728-D743-86C4-44F976A991C4}" type="datetimeFigureOut">
              <a:rPr lang="en-US" smtClean="0"/>
              <a:t>2/25/13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133450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FAA4C-F728-D743-86C4-44F976A991C4}" type="datetimeFigureOut">
              <a:rPr lang="en-US" smtClean="0"/>
              <a:t>2/25/13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328876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FAA4C-F728-D743-86C4-44F976A991C4}" type="datetimeFigureOut">
              <a:rPr lang="en-US" smtClean="0"/>
              <a:t>2/25/13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60157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FAA4C-F728-D743-86C4-44F976A991C4}" type="datetimeFigureOut">
              <a:rPr lang="en-US" smtClean="0"/>
              <a:t>2/25/13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48777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FAA4C-F728-D743-86C4-44F976A991C4}" type="datetimeFigureOut">
              <a:rPr lang="en-US" smtClean="0"/>
              <a:t>2/25/13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8205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FAA4C-F728-D743-86C4-44F976A991C4}" type="datetimeFigureOut">
              <a:rPr lang="en-US" smtClean="0"/>
              <a:t>2/25/13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B1320-67F9-874A-9841-D8F2D7A00A6F}" type="slidenum">
              <a:rPr lang="en-US" smtClean="0"/>
              <a:t>‹#›</a:t>
            </a:fld>
            <a:endParaRPr lang="en-US"/>
          </a:p>
        </p:txBody>
      </p:sp>
    </p:spTree>
    <p:extLst>
      <p:ext uri="{BB962C8B-B14F-4D97-AF65-F5344CB8AC3E}">
        <p14:creationId xmlns:p14="http://schemas.microsoft.com/office/powerpoint/2010/main" val="3290771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FAA4C-F728-D743-86C4-44F976A991C4}" type="datetimeFigureOut">
              <a:rPr lang="en-US" smtClean="0"/>
              <a:t>2/25/13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B1320-67F9-874A-9841-D8F2D7A00A6F}" type="slidenum">
              <a:rPr lang="en-US" smtClean="0"/>
              <a:t>‹#›</a:t>
            </a:fld>
            <a:endParaRPr lang="en-US"/>
          </a:p>
        </p:txBody>
      </p:sp>
    </p:spTree>
    <p:extLst>
      <p:ext uri="{BB962C8B-B14F-4D97-AF65-F5344CB8AC3E}">
        <p14:creationId xmlns:p14="http://schemas.microsoft.com/office/powerpoint/2010/main" val="229527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4" descr="3mem.pdf"/>
          <p:cNvPicPr>
            <a:picLocks noChangeAspect="1"/>
          </p:cNvPicPr>
          <p:nvPr/>
        </p:nvPicPr>
        <p:blipFill>
          <a:blip r:embed="rId2">
            <a:extLst>
              <a:ext uri="{28A0092B-C50C-407E-A947-70E740481C1C}">
                <a14:useLocalDpi xmlns:a14="http://schemas.microsoft.com/office/drawing/2010/main" val="0"/>
              </a:ext>
            </a:extLst>
          </a:blip>
          <a:srcRect t="22726" b="18182"/>
          <a:stretch>
            <a:fillRect/>
          </a:stretch>
        </p:blipFill>
        <p:spPr bwMode="auto">
          <a:xfrm>
            <a:off x="4343400" y="381000"/>
            <a:ext cx="5257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Box 6"/>
          <p:cNvSpPr txBox="1">
            <a:spLocks noChangeArrowheads="1"/>
          </p:cNvSpPr>
          <p:nvPr/>
        </p:nvSpPr>
        <p:spPr bwMode="auto">
          <a:xfrm>
            <a:off x="76200" y="6273800"/>
            <a:ext cx="369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1600" b="0" i="1" baseline="0" dirty="0"/>
              <a:t>Nguyen, V. S., R. K. Smith, and M. T. Montgomery</a:t>
            </a:r>
            <a:r>
              <a:rPr lang="en-US" sz="1600" b="0" i="1" baseline="0" dirty="0" smtClean="0"/>
              <a:t>, 2008</a:t>
            </a:r>
            <a:r>
              <a:rPr lang="en-US" sz="1600" b="0" i="1" baseline="0" dirty="0"/>
              <a:t>:</a:t>
            </a:r>
          </a:p>
        </p:txBody>
      </p:sp>
      <p:sp>
        <p:nvSpPr>
          <p:cNvPr id="138244" name="TextBox 8"/>
          <p:cNvSpPr txBox="1">
            <a:spLocks noChangeArrowheads="1"/>
          </p:cNvSpPr>
          <p:nvPr/>
        </p:nvSpPr>
        <p:spPr bwMode="auto">
          <a:xfrm>
            <a:off x="990600" y="18168"/>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baseline="0" dirty="0"/>
              <a:t>Ensemble Sensitivity of Hurricanes: WRF vs. MM5</a:t>
            </a:r>
          </a:p>
        </p:txBody>
      </p:sp>
      <p:sp>
        <p:nvSpPr>
          <p:cNvPr id="138245" name="TextBox 9"/>
          <p:cNvSpPr txBox="1">
            <a:spLocks noChangeArrowheads="1"/>
          </p:cNvSpPr>
          <p:nvPr/>
        </p:nvSpPr>
        <p:spPr bwMode="auto">
          <a:xfrm>
            <a:off x="134938" y="4389438"/>
            <a:ext cx="44608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600" baseline="0">
                <a:ea typeface="宋体" charset="0"/>
                <a:cs typeface="宋体" charset="0"/>
              </a:rPr>
              <a:t>MM5 version 3.6</a:t>
            </a:r>
          </a:p>
          <a:p>
            <a:pPr eaLnBrk="1" hangingPunct="1"/>
            <a:r>
              <a:rPr lang="en-US" sz="1600" baseline="0">
                <a:ea typeface="宋体" charset="0"/>
                <a:cs typeface="宋体" charset="0"/>
              </a:rPr>
              <a:t>45</a:t>
            </a:r>
            <a:r>
              <a:rPr lang="en-US" altLang="zh-CN" sz="1600" baseline="0">
                <a:ea typeface="宋体" charset="0"/>
                <a:cs typeface="宋体" charset="0"/>
              </a:rPr>
              <a:t>km, 15km, 5km</a:t>
            </a:r>
          </a:p>
          <a:p>
            <a:pPr eaLnBrk="1" hangingPunct="1"/>
            <a:r>
              <a:rPr lang="en-US" altLang="zh-CN" sz="1600" baseline="0">
                <a:ea typeface="宋体" charset="0"/>
                <a:cs typeface="宋体" charset="0"/>
              </a:rPr>
              <a:t>SST = 27 °C</a:t>
            </a:r>
          </a:p>
          <a:p>
            <a:pPr eaLnBrk="1" hangingPunct="1"/>
            <a:r>
              <a:rPr lang="en-US" altLang="zh-CN" sz="1600" baseline="0">
                <a:ea typeface="宋体" charset="0"/>
                <a:cs typeface="宋体" charset="0"/>
              </a:rPr>
              <a:t>f = 20 °N</a:t>
            </a:r>
          </a:p>
          <a:p>
            <a:pPr eaLnBrk="1" hangingPunct="1"/>
            <a:r>
              <a:rPr lang="en-US" altLang="zh-CN" sz="1600" baseline="0">
                <a:ea typeface="宋体" charset="0"/>
                <a:cs typeface="宋体" charset="0"/>
              </a:rPr>
              <a:t>Vmax = 15 m/s</a:t>
            </a:r>
          </a:p>
          <a:p>
            <a:pPr eaLnBrk="1" hangingPunct="1"/>
            <a:r>
              <a:rPr lang="en-US" altLang="zh-CN" sz="1600" baseline="0">
                <a:ea typeface="宋体" charset="0"/>
                <a:cs typeface="宋体" charset="0"/>
              </a:rPr>
              <a:t>Rmax = 135 m/s</a:t>
            </a:r>
          </a:p>
          <a:p>
            <a:pPr eaLnBrk="1" hangingPunct="1"/>
            <a:r>
              <a:rPr lang="en-US" altLang="zh-CN" sz="1600" baseline="0">
                <a:ea typeface="宋体" charset="0"/>
                <a:cs typeface="宋体" charset="0"/>
              </a:rPr>
              <a:t>random moisture perturbation</a:t>
            </a:r>
            <a:r>
              <a:rPr lang="en-US" altLang="zh-CN" sz="1600" baseline="0">
                <a:solidFill>
                  <a:srgbClr val="000000"/>
                </a:solidFill>
                <a:ea typeface="宋体" charset="0"/>
                <a:cs typeface="宋体" charset="0"/>
              </a:rPr>
              <a:t>: ± 0.5 g/kg</a:t>
            </a:r>
          </a:p>
        </p:txBody>
      </p:sp>
      <p:sp>
        <p:nvSpPr>
          <p:cNvPr id="138246" name="TextBox 10"/>
          <p:cNvSpPr txBox="1">
            <a:spLocks noChangeArrowheads="1"/>
          </p:cNvSpPr>
          <p:nvPr/>
        </p:nvSpPr>
        <p:spPr bwMode="auto">
          <a:xfrm>
            <a:off x="5026025" y="4495800"/>
            <a:ext cx="4498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600" baseline="0" dirty="0">
                <a:ea typeface="宋体" charset="0"/>
                <a:cs typeface="宋体" charset="0"/>
              </a:rPr>
              <a:t>WRF version 3.1.1</a:t>
            </a:r>
          </a:p>
          <a:p>
            <a:pPr eaLnBrk="1" hangingPunct="1"/>
            <a:r>
              <a:rPr lang="en-US" altLang="zh-CN" sz="1600" baseline="0" dirty="0">
                <a:ea typeface="宋体" charset="0"/>
                <a:cs typeface="宋体" charset="0"/>
              </a:rPr>
              <a:t>18km, 6km, 2km</a:t>
            </a:r>
          </a:p>
          <a:p>
            <a:pPr eaLnBrk="1" hangingPunct="1"/>
            <a:r>
              <a:rPr lang="en-US" altLang="zh-CN" sz="1600" baseline="0" dirty="0">
                <a:ea typeface="宋体" charset="0"/>
                <a:cs typeface="宋体" charset="0"/>
              </a:rPr>
              <a:t>SST = 27 °C</a:t>
            </a:r>
          </a:p>
          <a:p>
            <a:pPr eaLnBrk="1" hangingPunct="1"/>
            <a:r>
              <a:rPr lang="en-US" altLang="zh-CN" sz="1600" baseline="0" dirty="0">
                <a:ea typeface="宋体" charset="0"/>
                <a:cs typeface="宋体" charset="0"/>
              </a:rPr>
              <a:t>f = 20 °N</a:t>
            </a:r>
          </a:p>
          <a:p>
            <a:pPr eaLnBrk="1" hangingPunct="1"/>
            <a:r>
              <a:rPr lang="en-US" altLang="zh-CN" sz="1600" baseline="0" dirty="0" err="1">
                <a:ea typeface="宋体" charset="0"/>
                <a:cs typeface="宋体" charset="0"/>
              </a:rPr>
              <a:t>Vmax</a:t>
            </a:r>
            <a:r>
              <a:rPr lang="en-US" altLang="zh-CN" sz="1600" baseline="0" dirty="0">
                <a:ea typeface="宋体" charset="0"/>
                <a:cs typeface="宋体" charset="0"/>
              </a:rPr>
              <a:t> = 15 m/s</a:t>
            </a:r>
          </a:p>
          <a:p>
            <a:pPr eaLnBrk="1" hangingPunct="1"/>
            <a:r>
              <a:rPr lang="en-US" altLang="zh-CN" sz="1600" baseline="0" dirty="0">
                <a:ea typeface="宋体" charset="0"/>
                <a:cs typeface="宋体" charset="0"/>
              </a:rPr>
              <a:t>Rmax = 135 m/s</a:t>
            </a:r>
          </a:p>
          <a:p>
            <a:pPr eaLnBrk="1" hangingPunct="1"/>
            <a:r>
              <a:rPr lang="en-US" altLang="zh-CN" sz="1600" baseline="0" dirty="0">
                <a:ea typeface="宋体" charset="0"/>
                <a:cs typeface="宋体" charset="0"/>
              </a:rPr>
              <a:t>random moisture perturbation</a:t>
            </a:r>
            <a:r>
              <a:rPr lang="en-US" altLang="zh-CN" sz="1600" baseline="0" dirty="0">
                <a:solidFill>
                  <a:srgbClr val="000000"/>
                </a:solidFill>
                <a:ea typeface="宋体" charset="0"/>
                <a:cs typeface="宋体" charset="0"/>
              </a:rPr>
              <a:t>: ± 0.5 g/kg</a:t>
            </a:r>
            <a:endParaRPr lang="en-US" altLang="zh-CN" sz="1600" baseline="0" dirty="0">
              <a:ea typeface="宋体" charset="0"/>
              <a:cs typeface="宋体" charset="0"/>
            </a:endParaRPr>
          </a:p>
        </p:txBody>
      </p:sp>
      <p:pic>
        <p:nvPicPr>
          <p:cNvPr id="138247" name="Picture 11" descr="Screen shot 2012-04-13 at 12.34.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5826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8" descr="noflow.pdf"/>
          <p:cNvPicPr>
            <a:picLocks noChangeAspect="1"/>
          </p:cNvPicPr>
          <p:nvPr/>
        </p:nvPicPr>
        <p:blipFill rotWithShape="1">
          <a:blip r:embed="rId3">
            <a:extLst>
              <a:ext uri="{28A0092B-C50C-407E-A947-70E740481C1C}">
                <a14:useLocalDpi xmlns:a14="http://schemas.microsoft.com/office/drawing/2010/main" val="0"/>
              </a:ext>
            </a:extLst>
          </a:blip>
          <a:srcRect l="7250" t="25909" r="9129" b="52637"/>
          <a:stretch/>
        </p:blipFill>
        <p:spPr bwMode="auto">
          <a:xfrm>
            <a:off x="0" y="657225"/>
            <a:ext cx="4430561"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18" descr="sdtV10.pdf"/>
          <p:cNvPicPr>
            <a:picLocks noChangeAspect="1"/>
          </p:cNvPicPr>
          <p:nvPr/>
        </p:nvPicPr>
        <p:blipFill rotWithShape="1">
          <a:blip r:embed="rId4">
            <a:extLst>
              <a:ext uri="{28A0092B-C50C-407E-A947-70E740481C1C}">
                <a14:useLocalDpi xmlns:a14="http://schemas.microsoft.com/office/drawing/2010/main" val="0"/>
              </a:ext>
            </a:extLst>
          </a:blip>
          <a:srcRect l="8961" t="25894" r="10201" b="50370"/>
          <a:stretch/>
        </p:blipFill>
        <p:spPr bwMode="auto">
          <a:xfrm>
            <a:off x="4363721" y="3974143"/>
            <a:ext cx="4780279" cy="24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19" descr="Vshear7.pdf"/>
          <p:cNvPicPr>
            <a:picLocks noChangeAspect="1"/>
          </p:cNvPicPr>
          <p:nvPr/>
        </p:nvPicPr>
        <p:blipFill rotWithShape="1">
          <a:blip r:embed="rId5">
            <a:extLst>
              <a:ext uri="{28A0092B-C50C-407E-A947-70E740481C1C}">
                <a14:useLocalDpi xmlns:a14="http://schemas.microsoft.com/office/drawing/2010/main" val="0"/>
              </a:ext>
            </a:extLst>
          </a:blip>
          <a:srcRect l="7250" t="25909" r="10401" b="52637"/>
          <a:stretch/>
        </p:blipFill>
        <p:spPr bwMode="auto">
          <a:xfrm>
            <a:off x="0" y="3597275"/>
            <a:ext cx="4363721"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20" descr="Vshear7.pdf"/>
          <p:cNvPicPr>
            <a:picLocks noChangeAspect="1"/>
          </p:cNvPicPr>
          <p:nvPr/>
        </p:nvPicPr>
        <p:blipFill rotWithShape="1">
          <a:blip r:embed="rId6">
            <a:extLst>
              <a:ext uri="{28A0092B-C50C-407E-A947-70E740481C1C}">
                <a14:useLocalDpi xmlns:a14="http://schemas.microsoft.com/office/drawing/2010/main" val="0"/>
              </a:ext>
            </a:extLst>
          </a:blip>
          <a:srcRect l="7250" t="25909" r="10402" b="50000"/>
          <a:stretch/>
        </p:blipFill>
        <p:spPr bwMode="auto">
          <a:xfrm>
            <a:off x="0" y="5064125"/>
            <a:ext cx="4363721"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22" descr="Vshear7.pdf"/>
          <p:cNvPicPr>
            <a:picLocks noChangeAspect="1"/>
          </p:cNvPicPr>
          <p:nvPr/>
        </p:nvPicPr>
        <p:blipFill rotWithShape="1">
          <a:blip r:embed="rId7">
            <a:extLst>
              <a:ext uri="{28A0092B-C50C-407E-A947-70E740481C1C}">
                <a14:useLocalDpi xmlns:a14="http://schemas.microsoft.com/office/drawing/2010/main" val="0"/>
              </a:ext>
            </a:extLst>
          </a:blip>
          <a:srcRect l="7550" t="25909" r="10102" b="52637"/>
          <a:stretch/>
        </p:blipFill>
        <p:spPr bwMode="auto">
          <a:xfrm>
            <a:off x="0" y="2116138"/>
            <a:ext cx="4363721"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TextBox 9"/>
          <p:cNvSpPr txBox="1">
            <a:spLocks noChangeArrowheads="1"/>
          </p:cNvSpPr>
          <p:nvPr/>
        </p:nvSpPr>
        <p:spPr bwMode="auto">
          <a:xfrm>
            <a:off x="414338" y="719138"/>
            <a:ext cx="80021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2000">
                <a:solidFill>
                  <a:srgbClr val="FF0000"/>
                </a:solidFill>
                <a:latin typeface="+mj-lt"/>
                <a:ea typeface="宋体" charset="0"/>
                <a:cs typeface="宋体" charset="0"/>
              </a:rPr>
              <a:t>NoShear</a:t>
            </a:r>
            <a:endParaRPr lang="en-US" sz="2000">
              <a:solidFill>
                <a:srgbClr val="FF0000"/>
              </a:solidFill>
              <a:latin typeface="+mj-lt"/>
              <a:ea typeface="宋体" charset="0"/>
              <a:cs typeface="宋体" charset="0"/>
            </a:endParaRPr>
          </a:p>
        </p:txBody>
      </p:sp>
      <p:sp>
        <p:nvSpPr>
          <p:cNvPr id="139272" name="TextBox 12"/>
          <p:cNvSpPr txBox="1">
            <a:spLocks noChangeArrowheads="1"/>
          </p:cNvSpPr>
          <p:nvPr/>
        </p:nvSpPr>
        <p:spPr bwMode="auto">
          <a:xfrm>
            <a:off x="400050" y="2189163"/>
            <a:ext cx="99459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008000"/>
                </a:solidFill>
                <a:latin typeface="+mj-lt"/>
              </a:rPr>
              <a:t>Shear 1m/s</a:t>
            </a:r>
          </a:p>
        </p:txBody>
      </p:sp>
      <p:pic>
        <p:nvPicPr>
          <p:cNvPr id="139273" name="Picture 15" descr="verticalShear.pdf"/>
          <p:cNvPicPr>
            <a:picLocks noChangeAspect="1"/>
          </p:cNvPicPr>
          <p:nvPr/>
        </p:nvPicPr>
        <p:blipFill rotWithShape="1">
          <a:blip r:embed="rId8">
            <a:extLst>
              <a:ext uri="{28A0092B-C50C-407E-A947-70E740481C1C}">
                <a14:useLocalDpi xmlns:a14="http://schemas.microsoft.com/office/drawing/2010/main" val="0"/>
              </a:ext>
            </a:extLst>
          </a:blip>
          <a:srcRect l="7076" t="24592" r="9100" b="23140"/>
          <a:stretch/>
        </p:blipFill>
        <p:spPr bwMode="auto">
          <a:xfrm>
            <a:off x="4841152" y="657225"/>
            <a:ext cx="375261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4" name="TextBox 16"/>
          <p:cNvSpPr txBox="1">
            <a:spLocks noChangeArrowheads="1"/>
          </p:cNvSpPr>
          <p:nvPr/>
        </p:nvSpPr>
        <p:spPr bwMode="auto">
          <a:xfrm>
            <a:off x="7570788" y="1993900"/>
            <a:ext cx="1106487"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2000">
                <a:solidFill>
                  <a:srgbClr val="9B009B"/>
                </a:solidFill>
                <a:latin typeface="+mj-lt"/>
                <a:ea typeface="宋体" charset="0"/>
                <a:cs typeface="宋体" charset="0"/>
              </a:rPr>
              <a:t>5m/s</a:t>
            </a:r>
            <a:endParaRPr lang="en-US" sz="2000">
              <a:solidFill>
                <a:srgbClr val="9B009B"/>
              </a:solidFill>
              <a:latin typeface="+mj-lt"/>
              <a:ea typeface="宋体" charset="0"/>
              <a:cs typeface="宋体" charset="0"/>
            </a:endParaRPr>
          </a:p>
        </p:txBody>
      </p:sp>
      <p:sp>
        <p:nvSpPr>
          <p:cNvPr id="139275" name="TextBox 23"/>
          <p:cNvSpPr txBox="1">
            <a:spLocks noChangeArrowheads="1"/>
          </p:cNvSpPr>
          <p:nvPr/>
        </p:nvSpPr>
        <p:spPr bwMode="auto">
          <a:xfrm>
            <a:off x="7032625" y="871538"/>
            <a:ext cx="1106488"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2000">
                <a:solidFill>
                  <a:srgbClr val="0000FF"/>
                </a:solidFill>
                <a:latin typeface="+mj-lt"/>
                <a:ea typeface="宋体" charset="0"/>
                <a:cs typeface="宋体" charset="0"/>
              </a:rPr>
              <a:t>3m/s</a:t>
            </a:r>
            <a:endParaRPr lang="en-US" sz="2000">
              <a:solidFill>
                <a:srgbClr val="0000FF"/>
              </a:solidFill>
              <a:latin typeface="+mj-lt"/>
              <a:ea typeface="宋体" charset="0"/>
              <a:cs typeface="宋体" charset="0"/>
            </a:endParaRPr>
          </a:p>
        </p:txBody>
      </p:sp>
      <p:sp>
        <p:nvSpPr>
          <p:cNvPr id="139276" name="TextBox 24"/>
          <p:cNvSpPr txBox="1">
            <a:spLocks noChangeArrowheads="1"/>
          </p:cNvSpPr>
          <p:nvPr/>
        </p:nvSpPr>
        <p:spPr bwMode="auto">
          <a:xfrm>
            <a:off x="6100763" y="1546225"/>
            <a:ext cx="1112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800">
                <a:solidFill>
                  <a:srgbClr val="FF0000"/>
                </a:solidFill>
                <a:latin typeface="+mj-lt"/>
                <a:ea typeface="宋体" charset="0"/>
                <a:cs typeface="宋体" charset="0"/>
              </a:rPr>
              <a:t>NoShear</a:t>
            </a:r>
            <a:endParaRPr lang="en-US" sz="1800">
              <a:solidFill>
                <a:srgbClr val="FF0000"/>
              </a:solidFill>
              <a:latin typeface="+mj-lt"/>
              <a:ea typeface="宋体" charset="0"/>
              <a:cs typeface="宋体" charset="0"/>
            </a:endParaRPr>
          </a:p>
        </p:txBody>
      </p:sp>
      <p:sp>
        <p:nvSpPr>
          <p:cNvPr id="139277" name="TextBox 25"/>
          <p:cNvSpPr txBox="1">
            <a:spLocks noChangeArrowheads="1"/>
          </p:cNvSpPr>
          <p:nvPr/>
        </p:nvSpPr>
        <p:spPr bwMode="auto">
          <a:xfrm>
            <a:off x="5499100" y="1103313"/>
            <a:ext cx="966788"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008000"/>
                </a:solidFill>
                <a:latin typeface="+mj-lt"/>
              </a:rPr>
              <a:t>1m/s</a:t>
            </a:r>
          </a:p>
        </p:txBody>
      </p:sp>
      <p:sp>
        <p:nvSpPr>
          <p:cNvPr id="139278" name="TextBox 26"/>
          <p:cNvSpPr txBox="1">
            <a:spLocks noChangeArrowheads="1"/>
          </p:cNvSpPr>
          <p:nvPr/>
        </p:nvSpPr>
        <p:spPr bwMode="auto">
          <a:xfrm>
            <a:off x="0" y="-458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algn="ctr" eaLnBrk="1" hangingPunct="1"/>
            <a:r>
              <a:rPr lang="en-US" altLang="zh-CN" sz="2800" baseline="0">
                <a:latin typeface="+mj-lt"/>
                <a:ea typeface="宋体" charset="0"/>
                <a:cs typeface="宋体" charset="0"/>
              </a:rPr>
              <a:t>Hurricane Predictability Under Different Shear  </a:t>
            </a:r>
            <a:endParaRPr lang="en-US" sz="2800" baseline="0">
              <a:latin typeface="+mj-lt"/>
              <a:ea typeface="宋体" charset="0"/>
              <a:cs typeface="宋体" charset="0"/>
            </a:endParaRPr>
          </a:p>
        </p:txBody>
      </p:sp>
      <p:sp>
        <p:nvSpPr>
          <p:cNvPr id="139279" name="TextBox 17"/>
          <p:cNvSpPr txBox="1">
            <a:spLocks noChangeArrowheads="1"/>
          </p:cNvSpPr>
          <p:nvPr/>
        </p:nvSpPr>
        <p:spPr bwMode="auto">
          <a:xfrm>
            <a:off x="403225" y="3686175"/>
            <a:ext cx="99459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2000">
                <a:solidFill>
                  <a:srgbClr val="0000FF"/>
                </a:solidFill>
                <a:latin typeface="+mj-lt"/>
                <a:ea typeface="宋体" charset="0"/>
                <a:cs typeface="宋体" charset="0"/>
              </a:rPr>
              <a:t>Shear 3m/s</a:t>
            </a:r>
            <a:endParaRPr lang="en-US" sz="2000">
              <a:solidFill>
                <a:srgbClr val="0000FF"/>
              </a:solidFill>
              <a:latin typeface="+mj-lt"/>
              <a:ea typeface="宋体" charset="0"/>
              <a:cs typeface="宋体" charset="0"/>
            </a:endParaRPr>
          </a:p>
        </p:txBody>
      </p:sp>
      <p:sp>
        <p:nvSpPr>
          <p:cNvPr id="139280" name="TextBox 21"/>
          <p:cNvSpPr txBox="1">
            <a:spLocks noChangeArrowheads="1"/>
          </p:cNvSpPr>
          <p:nvPr/>
        </p:nvSpPr>
        <p:spPr bwMode="auto">
          <a:xfrm>
            <a:off x="400050" y="5140325"/>
            <a:ext cx="99459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2000">
                <a:solidFill>
                  <a:srgbClr val="9B009B"/>
                </a:solidFill>
                <a:latin typeface="+mj-lt"/>
                <a:ea typeface="宋体" charset="0"/>
                <a:cs typeface="宋体" charset="0"/>
              </a:rPr>
              <a:t>Shear 5m/s</a:t>
            </a:r>
            <a:endParaRPr lang="en-US" sz="2000">
              <a:solidFill>
                <a:srgbClr val="9B009B"/>
              </a:solidFill>
              <a:latin typeface="+mj-lt"/>
              <a:ea typeface="宋体" charset="0"/>
              <a:cs typeface="宋体" charset="0"/>
            </a:endParaRPr>
          </a:p>
        </p:txBody>
      </p:sp>
      <p:cxnSp>
        <p:nvCxnSpPr>
          <p:cNvPr id="29" name="Straight Connector 28"/>
          <p:cNvCxnSpPr/>
          <p:nvPr/>
        </p:nvCxnSpPr>
        <p:spPr>
          <a:xfrm>
            <a:off x="4706938" y="5626100"/>
            <a:ext cx="4400550" cy="1588"/>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706938" y="5043488"/>
            <a:ext cx="4400550" cy="1587"/>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5141913" y="4075619"/>
            <a:ext cx="1108075" cy="836497"/>
            <a:chOff x="5141913" y="4075619"/>
            <a:chExt cx="1108075" cy="836497"/>
          </a:xfrm>
        </p:grpSpPr>
        <p:sp>
          <p:nvSpPr>
            <p:cNvPr id="28" name="Rectangle 27"/>
            <p:cNvSpPr/>
            <p:nvPr/>
          </p:nvSpPr>
          <p:spPr>
            <a:xfrm>
              <a:off x="5156200" y="4192979"/>
              <a:ext cx="647700" cy="719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100">
                <a:solidFill>
                  <a:srgbClr val="FFFFFF"/>
                </a:solidFill>
                <a:latin typeface="+mj-lt"/>
                <a:ea typeface="ＭＳ Ｐゴシック" charset="0"/>
                <a:cs typeface="ＭＳ Ｐゴシック" charset="0"/>
              </a:endParaRPr>
            </a:p>
          </p:txBody>
        </p:sp>
        <p:sp>
          <p:nvSpPr>
            <p:cNvPr id="139284" name="TextBox 29"/>
            <p:cNvSpPr txBox="1">
              <a:spLocks noChangeArrowheads="1"/>
            </p:cNvSpPr>
            <p:nvPr/>
          </p:nvSpPr>
          <p:spPr bwMode="auto">
            <a:xfrm>
              <a:off x="5141913" y="4075619"/>
              <a:ext cx="920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100" baseline="0" dirty="0" err="1">
                  <a:solidFill>
                    <a:srgbClr val="FF0000"/>
                  </a:solidFill>
                  <a:latin typeface="+mj-lt"/>
                  <a:ea typeface="宋体" charset="0"/>
                  <a:cs typeface="宋体" charset="0"/>
                </a:rPr>
                <a:t>NoShear</a:t>
              </a:r>
              <a:endParaRPr lang="en-US" sz="1100" baseline="0" dirty="0">
                <a:solidFill>
                  <a:srgbClr val="FF0000"/>
                </a:solidFill>
                <a:latin typeface="+mj-lt"/>
                <a:ea typeface="宋体" charset="0"/>
                <a:cs typeface="宋体" charset="0"/>
              </a:endParaRPr>
            </a:p>
          </p:txBody>
        </p:sp>
        <p:sp>
          <p:nvSpPr>
            <p:cNvPr id="139285" name="TextBox 30"/>
            <p:cNvSpPr txBox="1">
              <a:spLocks noChangeArrowheads="1"/>
            </p:cNvSpPr>
            <p:nvPr/>
          </p:nvSpPr>
          <p:spPr bwMode="auto">
            <a:xfrm>
              <a:off x="5141913" y="4246494"/>
              <a:ext cx="9667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1100" baseline="0" dirty="0" smtClean="0">
                  <a:solidFill>
                    <a:srgbClr val="008000"/>
                  </a:solidFill>
                  <a:latin typeface="+mj-lt"/>
                </a:rPr>
                <a:t>1m/</a:t>
              </a:r>
              <a:r>
                <a:rPr lang="en-US" sz="1100" baseline="0" dirty="0">
                  <a:solidFill>
                    <a:srgbClr val="008000"/>
                  </a:solidFill>
                  <a:latin typeface="+mj-lt"/>
                </a:rPr>
                <a:t>s</a:t>
              </a:r>
            </a:p>
          </p:txBody>
        </p:sp>
        <p:sp>
          <p:nvSpPr>
            <p:cNvPr id="139286" name="TextBox 32"/>
            <p:cNvSpPr txBox="1">
              <a:spLocks noChangeArrowheads="1"/>
            </p:cNvSpPr>
            <p:nvPr/>
          </p:nvSpPr>
          <p:spPr bwMode="auto">
            <a:xfrm>
              <a:off x="5141913" y="4417369"/>
              <a:ext cx="11080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100" baseline="0" dirty="0">
                  <a:solidFill>
                    <a:srgbClr val="0000FF"/>
                  </a:solidFill>
                  <a:latin typeface="+mj-lt"/>
                  <a:ea typeface="宋体" charset="0"/>
                  <a:cs typeface="宋体" charset="0"/>
                </a:rPr>
                <a:t>3m/s</a:t>
              </a:r>
              <a:endParaRPr lang="en-US" sz="1100" baseline="0" dirty="0">
                <a:solidFill>
                  <a:srgbClr val="0000FF"/>
                </a:solidFill>
                <a:latin typeface="+mj-lt"/>
                <a:ea typeface="宋体" charset="0"/>
                <a:cs typeface="宋体" charset="0"/>
              </a:endParaRPr>
            </a:p>
          </p:txBody>
        </p:sp>
        <p:sp>
          <p:nvSpPr>
            <p:cNvPr id="139287" name="TextBox 33"/>
            <p:cNvSpPr txBox="1">
              <a:spLocks noChangeArrowheads="1"/>
            </p:cNvSpPr>
            <p:nvPr/>
          </p:nvSpPr>
          <p:spPr bwMode="auto">
            <a:xfrm>
              <a:off x="5141913" y="4588243"/>
              <a:ext cx="11080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100" baseline="0" dirty="0">
                  <a:solidFill>
                    <a:srgbClr val="9B009B"/>
                  </a:solidFill>
                  <a:latin typeface="+mj-lt"/>
                  <a:ea typeface="宋体" charset="0"/>
                  <a:cs typeface="宋体" charset="0"/>
                </a:rPr>
                <a:t>5m/s</a:t>
              </a:r>
              <a:endParaRPr lang="en-US" sz="1100" baseline="0" dirty="0">
                <a:solidFill>
                  <a:srgbClr val="9B009B"/>
                </a:solidFill>
                <a:latin typeface="+mj-lt"/>
                <a:ea typeface="宋体" charset="0"/>
                <a:cs typeface="宋体" charset="0"/>
              </a:endParaRPr>
            </a:p>
          </p:txBody>
        </p:sp>
      </p:grpSp>
      <p:sp>
        <p:nvSpPr>
          <p:cNvPr id="139288" name="Rectangle 7"/>
          <p:cNvSpPr>
            <a:spLocks noChangeArrowheads="1"/>
          </p:cNvSpPr>
          <p:nvPr/>
        </p:nvSpPr>
        <p:spPr bwMode="auto">
          <a:xfrm>
            <a:off x="2817813" y="6521450"/>
            <a:ext cx="433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333399"/>
                </a:solidFill>
                <a:latin typeface="+mj-lt"/>
              </a:rPr>
              <a:t>(Zhang &amp; Tao 2012, JAS, in review)</a:t>
            </a:r>
            <a:endParaRPr lang="en-US">
              <a:solidFill>
                <a:srgbClr val="003366"/>
              </a:solidFill>
              <a:latin typeface="+mj-lt"/>
              <a:ea typeface="宋体" charset="0"/>
              <a:cs typeface="宋体" charset="0"/>
            </a:endParaRPr>
          </a:p>
        </p:txBody>
      </p:sp>
    </p:spTree>
    <p:extLst>
      <p:ext uri="{BB962C8B-B14F-4D97-AF65-F5344CB8AC3E}">
        <p14:creationId xmlns:p14="http://schemas.microsoft.com/office/powerpoint/2010/main" val="384339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fld id="{5F9662AB-5883-1447-A85C-CA9141A0DA10}" type="slidenum">
              <a:rPr lang="en-US" sz="1200">
                <a:solidFill>
                  <a:srgbClr val="898989"/>
                </a:solidFill>
              </a:rPr>
              <a:pPr eaLnBrk="1" hangingPunct="1"/>
              <a:t>3</a:t>
            </a:fld>
            <a:endParaRPr lang="en-US" sz="1200">
              <a:solidFill>
                <a:srgbClr val="898989"/>
              </a:solidFill>
            </a:endParaRPr>
          </a:p>
        </p:txBody>
      </p:sp>
      <p:pic>
        <p:nvPicPr>
          <p:cNvPr id="141315" name="Picture 14" descr="Vshear7.pdf"/>
          <p:cNvPicPr>
            <a:picLocks/>
          </p:cNvPicPr>
          <p:nvPr/>
        </p:nvPicPr>
        <p:blipFill>
          <a:blip r:embed="rId3">
            <a:extLst>
              <a:ext uri="{28A0092B-C50C-407E-A947-70E740481C1C}">
                <a14:useLocalDpi xmlns:a14="http://schemas.microsoft.com/office/drawing/2010/main" val="0"/>
              </a:ext>
            </a:extLst>
          </a:blip>
          <a:srcRect t="26364" b="50000"/>
          <a:stretch>
            <a:fillRect/>
          </a:stretch>
        </p:blipFill>
        <p:spPr bwMode="auto">
          <a:xfrm>
            <a:off x="-825500" y="1812925"/>
            <a:ext cx="108807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11" descr="3mem.pdf"/>
          <p:cNvPicPr>
            <a:picLocks/>
          </p:cNvPicPr>
          <p:nvPr/>
        </p:nvPicPr>
        <p:blipFill rotWithShape="1">
          <a:blip r:embed="rId4">
            <a:extLst>
              <a:ext uri="{28A0092B-C50C-407E-A947-70E740481C1C}">
                <a14:useLocalDpi xmlns:a14="http://schemas.microsoft.com/office/drawing/2010/main" val="0"/>
              </a:ext>
            </a:extLst>
          </a:blip>
          <a:srcRect l="8520" t="26364" r="9395" b="50000"/>
          <a:stretch/>
        </p:blipFill>
        <p:spPr bwMode="auto">
          <a:xfrm>
            <a:off x="101600" y="1806575"/>
            <a:ext cx="893139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4075113" y="2311400"/>
            <a:ext cx="1281112" cy="320675"/>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41318" name="TextBox 24"/>
          <p:cNvSpPr txBox="1">
            <a:spLocks noChangeArrowheads="1"/>
          </p:cNvSpPr>
          <p:nvPr/>
        </p:nvSpPr>
        <p:spPr bwMode="auto">
          <a:xfrm>
            <a:off x="3225800" y="1938338"/>
            <a:ext cx="849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a:solidFill>
                  <a:srgbClr val="FF0000"/>
                </a:solidFill>
                <a:ea typeface="宋体" charset="0"/>
                <a:cs typeface="宋体" charset="0"/>
              </a:rPr>
              <a:t>EN15</a:t>
            </a:r>
            <a:endParaRPr lang="en-US">
              <a:solidFill>
                <a:srgbClr val="FF0000"/>
              </a:solidFill>
              <a:ea typeface="宋体" charset="0"/>
              <a:cs typeface="宋体" charset="0"/>
            </a:endParaRPr>
          </a:p>
        </p:txBody>
      </p:sp>
      <p:sp>
        <p:nvSpPr>
          <p:cNvPr id="141319" name="TextBox 25"/>
          <p:cNvSpPr txBox="1">
            <a:spLocks noChangeArrowheads="1"/>
          </p:cNvSpPr>
          <p:nvPr/>
        </p:nvSpPr>
        <p:spPr bwMode="auto">
          <a:xfrm>
            <a:off x="6827838" y="3162300"/>
            <a:ext cx="850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a:solidFill>
                  <a:srgbClr val="0000FF"/>
                </a:solidFill>
                <a:ea typeface="宋体" charset="0"/>
                <a:cs typeface="宋体" charset="0"/>
              </a:rPr>
              <a:t>EN26</a:t>
            </a:r>
            <a:endParaRPr lang="en-US">
              <a:solidFill>
                <a:srgbClr val="0000FF"/>
              </a:solidFill>
              <a:ea typeface="宋体" charset="0"/>
              <a:cs typeface="宋体" charset="0"/>
            </a:endParaRPr>
          </a:p>
        </p:txBody>
      </p:sp>
      <p:cxnSp>
        <p:nvCxnSpPr>
          <p:cNvPr id="27" name="Straight Arrow Connector 26"/>
          <p:cNvCxnSpPr/>
          <p:nvPr/>
        </p:nvCxnSpPr>
        <p:spPr>
          <a:xfrm rot="10800000">
            <a:off x="6338888" y="3136900"/>
            <a:ext cx="452437" cy="117475"/>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322888" y="3306763"/>
            <a:ext cx="1017587" cy="828675"/>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41322" name="TextBox 28"/>
          <p:cNvSpPr txBox="1">
            <a:spLocks noChangeArrowheads="1"/>
          </p:cNvSpPr>
          <p:nvPr/>
        </p:nvSpPr>
        <p:spPr bwMode="auto">
          <a:xfrm>
            <a:off x="6213475" y="4135438"/>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a:solidFill>
                  <a:srgbClr val="008000"/>
                </a:solidFill>
                <a:ea typeface="宋体" charset="0"/>
                <a:cs typeface="宋体" charset="0"/>
              </a:rPr>
              <a:t>EN20</a:t>
            </a:r>
            <a:endParaRPr lang="en-US">
              <a:solidFill>
                <a:srgbClr val="008000"/>
              </a:solidFill>
              <a:ea typeface="宋体" charset="0"/>
              <a:cs typeface="宋体" charset="0"/>
            </a:endParaRPr>
          </a:p>
        </p:txBody>
      </p:sp>
      <p:cxnSp>
        <p:nvCxnSpPr>
          <p:cNvPr id="30" name="Straight Connector 29"/>
          <p:cNvCxnSpPr/>
          <p:nvPr/>
        </p:nvCxnSpPr>
        <p:spPr>
          <a:xfrm rot="5400000">
            <a:off x="3168650" y="3652838"/>
            <a:ext cx="2043113" cy="1587"/>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3677443" y="3659982"/>
            <a:ext cx="2055813" cy="0"/>
          </a:xfrm>
          <a:prstGeom prst="line">
            <a:avLst/>
          </a:prstGeom>
          <a:ln w="12700"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702968" y="3653632"/>
            <a:ext cx="2043113" cy="0"/>
          </a:xfrm>
          <a:prstGeom prst="line">
            <a:avLst/>
          </a:prstGeom>
          <a:ln w="12700" cmpd="sng">
            <a:solidFill>
              <a:srgbClr val="0000FF"/>
            </a:solidFill>
            <a:prstDash val="sysDash"/>
          </a:ln>
          <a:effectLst/>
        </p:spPr>
        <p:style>
          <a:lnRef idx="2">
            <a:schemeClr val="accent1"/>
          </a:lnRef>
          <a:fillRef idx="0">
            <a:schemeClr val="accent1"/>
          </a:fillRef>
          <a:effectRef idx="1">
            <a:schemeClr val="accent1"/>
          </a:effectRef>
          <a:fontRef idx="minor">
            <a:schemeClr val="tx1"/>
          </a:fontRef>
        </p:style>
      </p:cxnSp>
      <p:sp>
        <p:nvSpPr>
          <p:cNvPr id="141326" name="TextBox 15"/>
          <p:cNvSpPr txBox="1">
            <a:spLocks noChangeArrowheads="1"/>
          </p:cNvSpPr>
          <p:nvPr/>
        </p:nvSpPr>
        <p:spPr bwMode="auto">
          <a:xfrm>
            <a:off x="642938" y="796925"/>
            <a:ext cx="6335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i="1" baseline="0" dirty="0">
                <a:solidFill>
                  <a:schemeClr val="tx2"/>
                </a:solidFill>
                <a:ea typeface="宋体" charset="0"/>
                <a:cs typeface="宋体" charset="0"/>
              </a:rPr>
              <a:t>10m Maximum Total Wind for Shear </a:t>
            </a:r>
            <a:r>
              <a:rPr lang="en-US" altLang="zh-CN" i="1" baseline="0" dirty="0" smtClean="0">
                <a:solidFill>
                  <a:schemeClr val="tx2"/>
                </a:solidFill>
                <a:ea typeface="宋体" charset="0"/>
                <a:cs typeface="宋体" charset="0"/>
              </a:rPr>
              <a:t>5 m</a:t>
            </a:r>
            <a:r>
              <a:rPr lang="en-US" altLang="zh-CN" i="1" baseline="0" dirty="0">
                <a:solidFill>
                  <a:schemeClr val="tx2"/>
                </a:solidFill>
                <a:ea typeface="宋体" charset="0"/>
                <a:cs typeface="宋体" charset="0"/>
              </a:rPr>
              <a:t>/s</a:t>
            </a:r>
            <a:endParaRPr lang="en-US" i="1" baseline="0" dirty="0">
              <a:solidFill>
                <a:schemeClr val="tx2"/>
              </a:solidFill>
              <a:ea typeface="宋体" charset="0"/>
              <a:cs typeface="宋体" charset="0"/>
            </a:endParaRPr>
          </a:p>
        </p:txBody>
      </p:sp>
      <p:sp>
        <p:nvSpPr>
          <p:cNvPr id="141327" name="Rectangle 7"/>
          <p:cNvSpPr>
            <a:spLocks noChangeArrowheads="1"/>
          </p:cNvSpPr>
          <p:nvPr/>
        </p:nvSpPr>
        <p:spPr bwMode="auto">
          <a:xfrm>
            <a:off x="2817813" y="6521450"/>
            <a:ext cx="433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333399"/>
                </a:solidFill>
              </a:rPr>
              <a:t>(Zhang &amp; Tao 2012, JAS, in </a:t>
            </a:r>
            <a:r>
              <a:rPr lang="en-US" sz="2000" dirty="0" smtClean="0">
                <a:solidFill>
                  <a:srgbClr val="333399"/>
                </a:solidFill>
              </a:rPr>
              <a:t>press)</a:t>
            </a:r>
            <a:endParaRPr lang="en-US" dirty="0">
              <a:solidFill>
                <a:srgbClr val="003366"/>
              </a:solidFill>
              <a:ea typeface="宋体" charset="0"/>
              <a:cs typeface="宋体" charset="0"/>
            </a:endParaRPr>
          </a:p>
        </p:txBody>
      </p:sp>
      <p:sp>
        <p:nvSpPr>
          <p:cNvPr id="141328" name="TextBox 17"/>
          <p:cNvSpPr txBox="1">
            <a:spLocks noChangeArrowheads="1"/>
          </p:cNvSpPr>
          <p:nvPr/>
        </p:nvSpPr>
        <p:spPr bwMode="auto">
          <a:xfrm>
            <a:off x="101600" y="973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algn="ctr" eaLnBrk="1" hangingPunct="1"/>
            <a:r>
              <a:rPr lang="en-US" altLang="zh-CN" sz="2800" baseline="0">
                <a:latin typeface="+mj-lt"/>
                <a:ea typeface="宋体" charset="0"/>
                <a:cs typeface="宋体" charset="0"/>
              </a:rPr>
              <a:t>Hurricane Predictability Under Moderate Shear  </a:t>
            </a:r>
            <a:endParaRPr lang="en-US" sz="2800" baseline="0">
              <a:latin typeface="+mj-lt"/>
              <a:ea typeface="宋体" charset="0"/>
              <a:cs typeface="宋体" charset="0"/>
            </a:endParaRPr>
          </a:p>
        </p:txBody>
      </p:sp>
    </p:spTree>
    <p:extLst>
      <p:ext uri="{BB962C8B-B14F-4D97-AF65-F5344CB8AC3E}">
        <p14:creationId xmlns:p14="http://schemas.microsoft.com/office/powerpoint/2010/main" val="33586436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27"/>
          <p:cNvSpPr txBox="1">
            <a:spLocks noChangeArrowheads="1"/>
          </p:cNvSpPr>
          <p:nvPr/>
        </p:nvSpPr>
        <p:spPr bwMode="auto">
          <a:xfrm>
            <a:off x="1936750" y="343962"/>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FF0000"/>
                </a:solidFill>
              </a:rPr>
              <a:t>EN15</a:t>
            </a:r>
          </a:p>
        </p:txBody>
      </p:sp>
      <p:sp>
        <p:nvSpPr>
          <p:cNvPr id="143363" name="TextBox 28"/>
          <p:cNvSpPr txBox="1">
            <a:spLocks noChangeArrowheads="1"/>
          </p:cNvSpPr>
          <p:nvPr/>
        </p:nvSpPr>
        <p:spPr bwMode="auto">
          <a:xfrm>
            <a:off x="4440238" y="359837"/>
            <a:ext cx="77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008000"/>
                </a:solidFill>
              </a:rPr>
              <a:t>EN20</a:t>
            </a:r>
          </a:p>
        </p:txBody>
      </p:sp>
      <p:sp>
        <p:nvSpPr>
          <p:cNvPr id="143364" name="TextBox 32"/>
          <p:cNvSpPr txBox="1">
            <a:spLocks noChangeArrowheads="1"/>
          </p:cNvSpPr>
          <p:nvPr/>
        </p:nvSpPr>
        <p:spPr bwMode="auto">
          <a:xfrm>
            <a:off x="7010400" y="359837"/>
            <a:ext cx="782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0000FF"/>
                </a:solidFill>
              </a:rPr>
              <a:t>EN</a:t>
            </a:r>
            <a:r>
              <a:rPr lang="en-US" altLang="zh-CN" sz="2000">
                <a:solidFill>
                  <a:srgbClr val="0000FF"/>
                </a:solidFill>
                <a:ea typeface="宋体" charset="0"/>
                <a:cs typeface="宋体" charset="0"/>
              </a:rPr>
              <a:t>26</a:t>
            </a:r>
            <a:endParaRPr lang="en-US" sz="2000">
              <a:solidFill>
                <a:srgbClr val="0000FF"/>
              </a:solidFill>
              <a:ea typeface="宋体" charset="0"/>
              <a:cs typeface="宋体" charset="0"/>
            </a:endParaRPr>
          </a:p>
        </p:txBody>
      </p:sp>
      <p:sp>
        <p:nvSpPr>
          <p:cNvPr id="143365" name="TextBox 33"/>
          <p:cNvSpPr txBox="1">
            <a:spLocks noChangeArrowheads="1"/>
          </p:cNvSpPr>
          <p:nvPr/>
        </p:nvSpPr>
        <p:spPr bwMode="auto">
          <a:xfrm>
            <a:off x="354" y="-3765"/>
            <a:ext cx="9143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algn="ctr" eaLnBrk="1" hangingPunct="1"/>
            <a:r>
              <a:rPr lang="en-US" sz="2800" baseline="0" dirty="0">
                <a:latin typeface="+mj-lt"/>
              </a:rPr>
              <a:t>S</a:t>
            </a:r>
            <a:r>
              <a:rPr lang="en-US" altLang="zh-CN" sz="2800" baseline="0" dirty="0">
                <a:latin typeface="+mj-lt"/>
                <a:ea typeface="宋体" charset="0"/>
                <a:cs typeface="宋体" charset="0"/>
              </a:rPr>
              <a:t>urface Wind (red contour and vector), SLP, </a:t>
            </a:r>
            <a:r>
              <a:rPr lang="en-US" altLang="zh-CN" sz="2800" baseline="0" dirty="0" err="1">
                <a:latin typeface="+mj-lt"/>
                <a:ea typeface="宋体" charset="0"/>
                <a:cs typeface="宋体" charset="0"/>
              </a:rPr>
              <a:t>Max_dbz</a:t>
            </a:r>
            <a:r>
              <a:rPr lang="en-US" altLang="zh-CN" sz="2800" baseline="0" dirty="0">
                <a:latin typeface="+mj-lt"/>
                <a:ea typeface="宋体" charset="0"/>
                <a:cs typeface="宋体" charset="0"/>
              </a:rPr>
              <a:t> </a:t>
            </a:r>
            <a:endParaRPr lang="en-US" sz="2800" baseline="0" dirty="0">
              <a:latin typeface="+mj-lt"/>
              <a:ea typeface="宋体" charset="0"/>
              <a:cs typeface="宋体" charset="0"/>
            </a:endParaRPr>
          </a:p>
        </p:txBody>
      </p:sp>
      <p:sp>
        <p:nvSpPr>
          <p:cNvPr id="143366" name="TextBox 18"/>
          <p:cNvSpPr txBox="1">
            <a:spLocks noChangeArrowheads="1"/>
          </p:cNvSpPr>
          <p:nvPr/>
        </p:nvSpPr>
        <p:spPr bwMode="auto">
          <a:xfrm>
            <a:off x="248444" y="1219358"/>
            <a:ext cx="573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200" baseline="0">
                <a:solidFill>
                  <a:srgbClr val="000000"/>
                </a:solidFill>
                <a:ea typeface="宋体" charset="0"/>
                <a:cs typeface="宋体" charset="0"/>
              </a:rPr>
              <a:t>8h</a:t>
            </a:r>
            <a:endParaRPr lang="en-US" sz="1200" baseline="0">
              <a:solidFill>
                <a:srgbClr val="000000"/>
              </a:solidFill>
              <a:ea typeface="宋体" charset="0"/>
              <a:cs typeface="宋体" charset="0"/>
            </a:endParaRPr>
          </a:p>
        </p:txBody>
      </p:sp>
      <p:sp>
        <p:nvSpPr>
          <p:cNvPr id="143367" name="TextBox 19"/>
          <p:cNvSpPr txBox="1">
            <a:spLocks noChangeArrowheads="1"/>
          </p:cNvSpPr>
          <p:nvPr/>
        </p:nvSpPr>
        <p:spPr bwMode="auto">
          <a:xfrm>
            <a:off x="248444" y="3238658"/>
            <a:ext cx="573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200" baseline="0">
                <a:solidFill>
                  <a:srgbClr val="000000"/>
                </a:solidFill>
                <a:ea typeface="宋体" charset="0"/>
                <a:cs typeface="宋体" charset="0"/>
              </a:rPr>
              <a:t>12h</a:t>
            </a:r>
            <a:endParaRPr lang="en-US" sz="1200" baseline="0">
              <a:solidFill>
                <a:srgbClr val="000000"/>
              </a:solidFill>
              <a:ea typeface="宋体" charset="0"/>
              <a:cs typeface="宋体" charset="0"/>
            </a:endParaRPr>
          </a:p>
        </p:txBody>
      </p:sp>
      <p:sp>
        <p:nvSpPr>
          <p:cNvPr id="143368" name="TextBox 20"/>
          <p:cNvSpPr txBox="1">
            <a:spLocks noChangeArrowheads="1"/>
          </p:cNvSpPr>
          <p:nvPr/>
        </p:nvSpPr>
        <p:spPr bwMode="auto">
          <a:xfrm>
            <a:off x="282958" y="5251608"/>
            <a:ext cx="5040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200" baseline="0" dirty="0">
                <a:solidFill>
                  <a:srgbClr val="000000"/>
                </a:solidFill>
                <a:ea typeface="宋体" charset="0"/>
                <a:cs typeface="宋体" charset="0"/>
              </a:rPr>
              <a:t>24h</a:t>
            </a:r>
            <a:endParaRPr lang="en-US" sz="1200" baseline="0" dirty="0">
              <a:solidFill>
                <a:srgbClr val="000000"/>
              </a:solidFill>
              <a:ea typeface="宋体" charset="0"/>
              <a:cs typeface="宋体" charset="0"/>
            </a:endParaRPr>
          </a:p>
        </p:txBody>
      </p:sp>
      <p:pic>
        <p:nvPicPr>
          <p:cNvPr id="143369" name="Picture 39" descr="surfac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643095"/>
            <a:ext cx="7620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2817813" y="6521450"/>
            <a:ext cx="433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333399"/>
                </a:solidFill>
              </a:rPr>
              <a:t>(Zhang &amp; Tao 2012, JAS, in </a:t>
            </a:r>
            <a:r>
              <a:rPr lang="en-US" sz="2000" dirty="0" smtClean="0">
                <a:solidFill>
                  <a:srgbClr val="333399"/>
                </a:solidFill>
              </a:rPr>
              <a:t>press)</a:t>
            </a:r>
            <a:endParaRPr lang="en-US" dirty="0">
              <a:solidFill>
                <a:srgbClr val="003366"/>
              </a:solidFill>
              <a:ea typeface="宋体" charset="0"/>
              <a:cs typeface="宋体" charset="0"/>
            </a:endParaRPr>
          </a:p>
        </p:txBody>
      </p:sp>
    </p:spTree>
    <p:extLst>
      <p:ext uri="{BB962C8B-B14F-4D97-AF65-F5344CB8AC3E}">
        <p14:creationId xmlns:p14="http://schemas.microsoft.com/office/powerpoint/2010/main" val="2303048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24"/>
          <p:cNvSpPr txBox="1">
            <a:spLocks noChangeArrowheads="1"/>
          </p:cNvSpPr>
          <p:nvPr/>
        </p:nvSpPr>
        <p:spPr bwMode="auto">
          <a:xfrm>
            <a:off x="286158" y="1361440"/>
            <a:ext cx="573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200" baseline="0">
                <a:solidFill>
                  <a:srgbClr val="000000"/>
                </a:solidFill>
                <a:ea typeface="宋体" charset="0"/>
                <a:cs typeface="宋体" charset="0"/>
              </a:rPr>
              <a:t>44h</a:t>
            </a:r>
            <a:endParaRPr lang="en-US" sz="1200" baseline="0">
              <a:solidFill>
                <a:srgbClr val="000000"/>
              </a:solidFill>
              <a:ea typeface="宋体" charset="0"/>
              <a:cs typeface="宋体" charset="0"/>
            </a:endParaRPr>
          </a:p>
        </p:txBody>
      </p:sp>
      <p:sp>
        <p:nvSpPr>
          <p:cNvPr id="145411" name="TextBox 25"/>
          <p:cNvSpPr txBox="1">
            <a:spLocks noChangeArrowheads="1"/>
          </p:cNvSpPr>
          <p:nvPr/>
        </p:nvSpPr>
        <p:spPr bwMode="auto">
          <a:xfrm>
            <a:off x="286158" y="3380740"/>
            <a:ext cx="573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200" baseline="0">
                <a:solidFill>
                  <a:srgbClr val="000000"/>
                </a:solidFill>
                <a:ea typeface="宋体" charset="0"/>
                <a:cs typeface="宋体" charset="0"/>
              </a:rPr>
              <a:t>85h</a:t>
            </a:r>
            <a:endParaRPr lang="en-US" sz="1200" baseline="0">
              <a:solidFill>
                <a:srgbClr val="000000"/>
              </a:solidFill>
              <a:ea typeface="宋体" charset="0"/>
              <a:cs typeface="宋体" charset="0"/>
            </a:endParaRPr>
          </a:p>
        </p:txBody>
      </p:sp>
      <p:sp>
        <p:nvSpPr>
          <p:cNvPr id="145412" name="TextBox 26"/>
          <p:cNvSpPr txBox="1">
            <a:spLocks noChangeArrowheads="1"/>
          </p:cNvSpPr>
          <p:nvPr/>
        </p:nvSpPr>
        <p:spPr bwMode="auto">
          <a:xfrm>
            <a:off x="286158" y="5393690"/>
            <a:ext cx="804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200" baseline="0">
                <a:solidFill>
                  <a:srgbClr val="000000"/>
                </a:solidFill>
                <a:ea typeface="宋体" charset="0"/>
                <a:cs typeface="宋体" charset="0"/>
              </a:rPr>
              <a:t>106h</a:t>
            </a:r>
            <a:endParaRPr lang="en-US" sz="1200" baseline="0">
              <a:solidFill>
                <a:srgbClr val="000000"/>
              </a:solidFill>
              <a:ea typeface="宋体" charset="0"/>
              <a:cs typeface="宋体" charset="0"/>
            </a:endParaRPr>
          </a:p>
        </p:txBody>
      </p:sp>
      <p:sp>
        <p:nvSpPr>
          <p:cNvPr id="145413" name="TextBox 27"/>
          <p:cNvSpPr txBox="1">
            <a:spLocks noChangeArrowheads="1"/>
          </p:cNvSpPr>
          <p:nvPr/>
        </p:nvSpPr>
        <p:spPr bwMode="auto">
          <a:xfrm>
            <a:off x="1936750" y="428625"/>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FF0000"/>
                </a:solidFill>
              </a:rPr>
              <a:t>EN15</a:t>
            </a:r>
          </a:p>
        </p:txBody>
      </p:sp>
      <p:sp>
        <p:nvSpPr>
          <p:cNvPr id="145414" name="TextBox 28"/>
          <p:cNvSpPr txBox="1">
            <a:spLocks noChangeArrowheads="1"/>
          </p:cNvSpPr>
          <p:nvPr/>
        </p:nvSpPr>
        <p:spPr bwMode="auto">
          <a:xfrm>
            <a:off x="4440238" y="444500"/>
            <a:ext cx="77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008000"/>
                </a:solidFill>
              </a:rPr>
              <a:t>EN20</a:t>
            </a:r>
          </a:p>
        </p:txBody>
      </p:sp>
      <p:sp>
        <p:nvSpPr>
          <p:cNvPr id="145415" name="TextBox 32"/>
          <p:cNvSpPr txBox="1">
            <a:spLocks noChangeArrowheads="1"/>
          </p:cNvSpPr>
          <p:nvPr/>
        </p:nvSpPr>
        <p:spPr bwMode="auto">
          <a:xfrm>
            <a:off x="7010400" y="444500"/>
            <a:ext cx="782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sz="2000">
                <a:solidFill>
                  <a:srgbClr val="0000FF"/>
                </a:solidFill>
              </a:rPr>
              <a:t>EN</a:t>
            </a:r>
            <a:r>
              <a:rPr lang="en-US" altLang="zh-CN" sz="2000">
                <a:solidFill>
                  <a:srgbClr val="0000FF"/>
                </a:solidFill>
                <a:ea typeface="宋体" charset="0"/>
                <a:cs typeface="宋体" charset="0"/>
              </a:rPr>
              <a:t>26</a:t>
            </a:r>
            <a:endParaRPr lang="en-US" sz="2000">
              <a:solidFill>
                <a:srgbClr val="0000FF"/>
              </a:solidFill>
              <a:ea typeface="宋体" charset="0"/>
              <a:cs typeface="宋体" charset="0"/>
            </a:endParaRPr>
          </a:p>
        </p:txBody>
      </p:sp>
      <p:pic>
        <p:nvPicPr>
          <p:cNvPr id="145416" name="Picture 20" descr="surfac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707744"/>
            <a:ext cx="75755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2817813" y="6521450"/>
            <a:ext cx="433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333399"/>
                </a:solidFill>
              </a:rPr>
              <a:t>(Zhang &amp; Tao 2012, JAS, in </a:t>
            </a:r>
            <a:r>
              <a:rPr lang="en-US" sz="2000" dirty="0" smtClean="0">
                <a:solidFill>
                  <a:srgbClr val="333399"/>
                </a:solidFill>
              </a:rPr>
              <a:t>press)</a:t>
            </a:r>
            <a:endParaRPr lang="en-US" dirty="0">
              <a:solidFill>
                <a:srgbClr val="003366"/>
              </a:solidFill>
              <a:ea typeface="宋体" charset="0"/>
              <a:cs typeface="宋体" charset="0"/>
            </a:endParaRPr>
          </a:p>
        </p:txBody>
      </p:sp>
      <p:sp>
        <p:nvSpPr>
          <p:cNvPr id="11" name="TextBox 33"/>
          <p:cNvSpPr txBox="1">
            <a:spLocks noChangeArrowheads="1"/>
          </p:cNvSpPr>
          <p:nvPr/>
        </p:nvSpPr>
        <p:spPr bwMode="auto">
          <a:xfrm>
            <a:off x="354" y="-3765"/>
            <a:ext cx="9143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algn="ctr" eaLnBrk="1" hangingPunct="1"/>
            <a:r>
              <a:rPr lang="en-US" sz="2800" baseline="0" dirty="0">
                <a:latin typeface="+mj-lt"/>
              </a:rPr>
              <a:t>S</a:t>
            </a:r>
            <a:r>
              <a:rPr lang="en-US" altLang="zh-CN" sz="2800" baseline="0" dirty="0">
                <a:latin typeface="+mj-lt"/>
                <a:ea typeface="宋体" charset="0"/>
                <a:cs typeface="宋体" charset="0"/>
              </a:rPr>
              <a:t>urface Wind (red contour and vector), SLP, </a:t>
            </a:r>
            <a:r>
              <a:rPr lang="en-US" altLang="zh-CN" sz="2800" baseline="0" dirty="0" err="1">
                <a:latin typeface="+mj-lt"/>
                <a:ea typeface="宋体" charset="0"/>
                <a:cs typeface="宋体" charset="0"/>
              </a:rPr>
              <a:t>Max_dbz</a:t>
            </a:r>
            <a:r>
              <a:rPr lang="en-US" altLang="zh-CN" sz="2800" baseline="0" dirty="0">
                <a:latin typeface="+mj-lt"/>
                <a:ea typeface="宋体" charset="0"/>
                <a:cs typeface="宋体" charset="0"/>
              </a:rPr>
              <a:t> </a:t>
            </a:r>
            <a:endParaRPr lang="en-US" sz="2800" baseline="0" dirty="0">
              <a:latin typeface="+mj-lt"/>
              <a:ea typeface="宋体" charset="0"/>
              <a:cs typeface="宋体" charset="0"/>
            </a:endParaRPr>
          </a:p>
        </p:txBody>
      </p:sp>
    </p:spTree>
    <p:extLst>
      <p:ext uri="{BB962C8B-B14F-4D97-AF65-F5344CB8AC3E}">
        <p14:creationId xmlns:p14="http://schemas.microsoft.com/office/powerpoint/2010/main" val="37586379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2" descr="EN15_shearmag.pdf"/>
          <p:cNvPicPr>
            <a:picLocks/>
          </p:cNvPicPr>
          <p:nvPr/>
        </p:nvPicPr>
        <p:blipFill rotWithShape="1">
          <a:blip r:embed="rId3">
            <a:extLst>
              <a:ext uri="{28A0092B-C50C-407E-A947-70E740481C1C}">
                <a14:useLocalDpi xmlns:a14="http://schemas.microsoft.com/office/drawing/2010/main" val="0"/>
              </a:ext>
            </a:extLst>
          </a:blip>
          <a:srcRect l="6491" t="26364" r="7039" b="52727"/>
          <a:stretch/>
        </p:blipFill>
        <p:spPr bwMode="auto">
          <a:xfrm>
            <a:off x="3767138" y="3611379"/>
            <a:ext cx="53768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Box 27"/>
          <p:cNvSpPr txBox="1">
            <a:spLocks noChangeArrowheads="1"/>
          </p:cNvSpPr>
          <p:nvPr/>
        </p:nvSpPr>
        <p:spPr bwMode="auto">
          <a:xfrm>
            <a:off x="2039918" y="0"/>
            <a:ext cx="5073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algn="ctr" eaLnBrk="1" hangingPunct="1"/>
            <a:r>
              <a:rPr lang="en-US" sz="2800" baseline="0"/>
              <a:t>Tilt and Shear Evolution </a:t>
            </a:r>
          </a:p>
        </p:txBody>
      </p:sp>
      <p:pic>
        <p:nvPicPr>
          <p:cNvPr id="147460" name="Picture 31" descr="EN15_tiltmag.pdf"/>
          <p:cNvPicPr>
            <a:picLocks/>
          </p:cNvPicPr>
          <p:nvPr/>
        </p:nvPicPr>
        <p:blipFill rotWithShape="1">
          <a:blip r:embed="rId4">
            <a:extLst>
              <a:ext uri="{28A0092B-C50C-407E-A947-70E740481C1C}">
                <a14:useLocalDpi xmlns:a14="http://schemas.microsoft.com/office/drawing/2010/main" val="0"/>
              </a:ext>
            </a:extLst>
          </a:blip>
          <a:srcRect l="6491" t="26364" r="7039" b="52727"/>
          <a:stretch/>
        </p:blipFill>
        <p:spPr bwMode="auto">
          <a:xfrm>
            <a:off x="3767138" y="491941"/>
            <a:ext cx="5376862"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32" descr="EN15_tiltang.pdf"/>
          <p:cNvPicPr>
            <a:picLocks/>
          </p:cNvPicPr>
          <p:nvPr/>
        </p:nvPicPr>
        <p:blipFill rotWithShape="1">
          <a:blip r:embed="rId5">
            <a:extLst>
              <a:ext uri="{28A0092B-C50C-407E-A947-70E740481C1C}">
                <a14:useLocalDpi xmlns:a14="http://schemas.microsoft.com/office/drawing/2010/main" val="0"/>
              </a:ext>
            </a:extLst>
          </a:blip>
          <a:srcRect l="4569" t="26364" r="7039" b="52727"/>
          <a:stretch/>
        </p:blipFill>
        <p:spPr bwMode="auto">
          <a:xfrm>
            <a:off x="3647574" y="2050866"/>
            <a:ext cx="5496426"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33" descr="EN152026_V10.pdf"/>
          <p:cNvPicPr>
            <a:picLocks/>
          </p:cNvPicPr>
          <p:nvPr/>
        </p:nvPicPr>
        <p:blipFill rotWithShape="1">
          <a:blip r:embed="rId6">
            <a:extLst>
              <a:ext uri="{28A0092B-C50C-407E-A947-70E740481C1C}">
                <a14:useLocalDpi xmlns:a14="http://schemas.microsoft.com/office/drawing/2010/main" val="0"/>
              </a:ext>
            </a:extLst>
          </a:blip>
          <a:srcRect l="6491" t="26364" r="7039" b="50000"/>
          <a:stretch/>
        </p:blipFill>
        <p:spPr bwMode="auto">
          <a:xfrm>
            <a:off x="3767138" y="5157604"/>
            <a:ext cx="53768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p:nvPr/>
        </p:nvCxnSpPr>
        <p:spPr>
          <a:xfrm>
            <a:off x="4347731" y="2741429"/>
            <a:ext cx="4470400" cy="1587"/>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7464" name="TextBox 44"/>
          <p:cNvSpPr txBox="1">
            <a:spLocks noChangeArrowheads="1"/>
          </p:cNvSpPr>
          <p:nvPr/>
        </p:nvSpPr>
        <p:spPr bwMode="auto">
          <a:xfrm>
            <a:off x="5578043" y="5387791"/>
            <a:ext cx="68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800">
                <a:solidFill>
                  <a:srgbClr val="0000FF"/>
                </a:solidFill>
                <a:ea typeface="宋体" charset="0"/>
                <a:cs typeface="宋体" charset="0"/>
              </a:rPr>
              <a:t>99h</a:t>
            </a:r>
            <a:endParaRPr lang="en-US" sz="1800">
              <a:solidFill>
                <a:srgbClr val="0000FF"/>
              </a:solidFill>
              <a:ea typeface="宋体" charset="0"/>
              <a:cs typeface="宋体" charset="0"/>
            </a:endParaRPr>
          </a:p>
        </p:txBody>
      </p:sp>
      <p:cxnSp>
        <p:nvCxnSpPr>
          <p:cNvPr id="46" name="Straight Arrow Connector 45"/>
          <p:cNvCxnSpPr/>
          <p:nvPr/>
        </p:nvCxnSpPr>
        <p:spPr>
          <a:xfrm flipV="1">
            <a:off x="6109856" y="4949641"/>
            <a:ext cx="1003300" cy="50323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47466" name="TextBox 53"/>
          <p:cNvSpPr txBox="1">
            <a:spLocks noChangeArrowheads="1"/>
          </p:cNvSpPr>
          <p:nvPr/>
        </p:nvSpPr>
        <p:spPr bwMode="auto">
          <a:xfrm>
            <a:off x="6398781" y="5565591"/>
            <a:ext cx="67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eaLnBrk="1" hangingPunct="1"/>
            <a:r>
              <a:rPr lang="en-US" altLang="zh-CN" sz="1800">
                <a:solidFill>
                  <a:srgbClr val="0000FF"/>
                </a:solidFill>
                <a:ea typeface="宋体" charset="0"/>
                <a:cs typeface="宋体" charset="0"/>
              </a:rPr>
              <a:t>133h</a:t>
            </a:r>
            <a:endParaRPr lang="en-US" sz="1800">
              <a:solidFill>
                <a:srgbClr val="0000FF"/>
              </a:solidFill>
              <a:ea typeface="宋体" charset="0"/>
              <a:cs typeface="宋体" charset="0"/>
            </a:endParaRPr>
          </a:p>
        </p:txBody>
      </p:sp>
      <p:cxnSp>
        <p:nvCxnSpPr>
          <p:cNvPr id="55" name="Straight Arrow Connector 54"/>
          <p:cNvCxnSpPr/>
          <p:nvPr/>
        </p:nvCxnSpPr>
        <p:spPr>
          <a:xfrm flipV="1">
            <a:off x="6916306" y="4963929"/>
            <a:ext cx="1155700" cy="67786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5526450" y="3956660"/>
            <a:ext cx="5091112" cy="0"/>
          </a:xfrm>
          <a:prstGeom prst="line">
            <a:avLst/>
          </a:prstGeom>
          <a:ln w="12700" cmpd="sng">
            <a:solidFill>
              <a:srgbClr val="0000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096112" y="3532798"/>
            <a:ext cx="5978525" cy="1587"/>
          </a:xfrm>
          <a:prstGeom prst="line">
            <a:avLst/>
          </a:prstGeom>
          <a:ln w="12700" cmpd="sng">
            <a:solidFill>
              <a:srgbClr val="0000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341381" y="3066866"/>
            <a:ext cx="4470400" cy="1588"/>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7471" name="TextBox 21"/>
          <p:cNvSpPr txBox="1">
            <a:spLocks noChangeArrowheads="1"/>
          </p:cNvSpPr>
          <p:nvPr/>
        </p:nvSpPr>
        <p:spPr bwMode="auto">
          <a:xfrm>
            <a:off x="242888" y="2024592"/>
            <a:ext cx="3633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marL="256032" indent="-256032" eaLnBrk="1" hangingPunct="1">
              <a:buFont typeface="Arial"/>
              <a:buChar char="•"/>
            </a:pPr>
            <a:r>
              <a:rPr lang="en-US" sz="1800" b="0" baseline="0" dirty="0" smtClean="0">
                <a:latin typeface="+mn-lt"/>
              </a:rPr>
              <a:t>Start </a:t>
            </a:r>
            <a:r>
              <a:rPr lang="en-US" sz="1800" b="0" baseline="0" dirty="0">
                <a:latin typeface="+mn-lt"/>
              </a:rPr>
              <a:t>the decrease of tilt and shear magnitude </a:t>
            </a:r>
          </a:p>
        </p:txBody>
      </p:sp>
      <p:sp>
        <p:nvSpPr>
          <p:cNvPr id="147472" name="TextBox 23"/>
          <p:cNvSpPr txBox="1">
            <a:spLocks noChangeArrowheads="1"/>
          </p:cNvSpPr>
          <p:nvPr/>
        </p:nvSpPr>
        <p:spPr bwMode="auto">
          <a:xfrm>
            <a:off x="242888" y="3334809"/>
            <a:ext cx="3524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marL="256032" indent="-256032" eaLnBrk="1" hangingPunct="1">
              <a:buFont typeface="Arial"/>
              <a:buChar char="•"/>
            </a:pPr>
            <a:r>
              <a:rPr lang="en-US" sz="1800" b="0" baseline="0" dirty="0" smtClean="0">
                <a:latin typeface="+mn-lt"/>
              </a:rPr>
              <a:t>After </a:t>
            </a:r>
            <a:r>
              <a:rPr lang="en-US" sz="1800" b="0" baseline="0" dirty="0">
                <a:latin typeface="+mn-lt"/>
              </a:rPr>
              <a:t>tilting angle reaches 90</a:t>
            </a:r>
            <a:r>
              <a:rPr lang="en-US" altLang="zh-CN" sz="1800" b="0" baseline="0" dirty="0">
                <a:latin typeface="+mn-lt"/>
                <a:ea typeface="宋体" charset="0"/>
                <a:cs typeface="宋体" charset="0"/>
              </a:rPr>
              <a:t>° (N), the tilt vector swirls faster</a:t>
            </a:r>
            <a:endParaRPr lang="en-US" sz="1800" b="0" baseline="0" dirty="0">
              <a:latin typeface="+mn-lt"/>
              <a:ea typeface="宋体" charset="0"/>
              <a:cs typeface="宋体" charset="0"/>
            </a:endParaRPr>
          </a:p>
        </p:txBody>
      </p:sp>
      <p:sp>
        <p:nvSpPr>
          <p:cNvPr id="147473" name="TextBox 24"/>
          <p:cNvSpPr txBox="1">
            <a:spLocks noChangeArrowheads="1"/>
          </p:cNvSpPr>
          <p:nvPr/>
        </p:nvSpPr>
        <p:spPr bwMode="auto">
          <a:xfrm>
            <a:off x="242888" y="4645025"/>
            <a:ext cx="3668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marL="256032" indent="-256032" eaLnBrk="1" hangingPunct="1">
              <a:buFont typeface="Arial"/>
              <a:buChar char="•"/>
            </a:pPr>
            <a:r>
              <a:rPr lang="en-US" altLang="zh-CN" sz="1800" b="0" baseline="0" dirty="0" smtClean="0">
                <a:latin typeface="+mn-lt"/>
                <a:ea typeface="宋体" charset="0"/>
                <a:cs typeface="宋体" charset="0"/>
              </a:rPr>
              <a:t>When </a:t>
            </a:r>
            <a:r>
              <a:rPr lang="en-US" altLang="zh-CN" sz="1800" b="0" baseline="0" dirty="0">
                <a:latin typeface="+mn-lt"/>
                <a:ea typeface="宋体" charset="0"/>
                <a:cs typeface="宋体" charset="0"/>
              </a:rPr>
              <a:t>t</a:t>
            </a:r>
            <a:r>
              <a:rPr lang="en-US" sz="1800" b="0" baseline="0" dirty="0">
                <a:latin typeface="+mn-lt"/>
                <a:ea typeface="宋体" charset="0"/>
                <a:cs typeface="宋体" charset="0"/>
              </a:rPr>
              <a:t>ilt and shear </a:t>
            </a:r>
            <a:r>
              <a:rPr lang="en-US" altLang="zh-CN" sz="1800" b="0" baseline="0" dirty="0">
                <a:latin typeface="+mn-lt"/>
                <a:ea typeface="宋体" charset="0"/>
                <a:cs typeface="宋体" charset="0"/>
              </a:rPr>
              <a:t>magnitude </a:t>
            </a:r>
            <a:r>
              <a:rPr lang="en-US" sz="1800" b="0" baseline="0" dirty="0">
                <a:latin typeface="+mn-lt"/>
                <a:ea typeface="宋体" charset="0"/>
                <a:cs typeface="宋体" charset="0"/>
              </a:rPr>
              <a:t>reach their</a:t>
            </a:r>
            <a:r>
              <a:rPr lang="en-US" altLang="zh-CN" sz="1800" b="0" baseline="0" dirty="0">
                <a:latin typeface="+mn-lt"/>
                <a:ea typeface="宋体" charset="0"/>
                <a:cs typeface="宋体" charset="0"/>
              </a:rPr>
              <a:t> minima</a:t>
            </a:r>
            <a:r>
              <a:rPr lang="en-US" sz="1800" b="0" baseline="0" dirty="0">
                <a:latin typeface="+mn-lt"/>
                <a:ea typeface="宋体" charset="0"/>
                <a:cs typeface="宋体" charset="0"/>
              </a:rPr>
              <a:t>, TC rapid intensification sta</a:t>
            </a:r>
            <a:r>
              <a:rPr lang="en-US" altLang="zh-CN" sz="1800" b="0" baseline="0" dirty="0">
                <a:latin typeface="+mn-lt"/>
                <a:ea typeface="宋体" charset="0"/>
                <a:cs typeface="宋体" charset="0"/>
              </a:rPr>
              <a:t>g</a:t>
            </a:r>
            <a:r>
              <a:rPr lang="en-US" sz="1800" b="0" baseline="0" dirty="0">
                <a:latin typeface="+mn-lt"/>
                <a:ea typeface="宋体" charset="0"/>
                <a:cs typeface="宋体" charset="0"/>
              </a:rPr>
              <a:t>e </a:t>
            </a:r>
            <a:r>
              <a:rPr lang="en-US" altLang="zh-CN" sz="1800" b="0" baseline="0" dirty="0">
                <a:latin typeface="+mn-lt"/>
                <a:ea typeface="宋体" charset="0"/>
                <a:cs typeface="宋体" charset="0"/>
              </a:rPr>
              <a:t>starts</a:t>
            </a:r>
            <a:r>
              <a:rPr lang="en-US" sz="1800" b="0" baseline="0" dirty="0">
                <a:latin typeface="+mn-lt"/>
                <a:ea typeface="宋体" charset="0"/>
                <a:cs typeface="宋体" charset="0"/>
              </a:rPr>
              <a:t> </a:t>
            </a:r>
          </a:p>
        </p:txBody>
      </p:sp>
      <p:sp>
        <p:nvSpPr>
          <p:cNvPr id="147474" name="TextBox 25"/>
          <p:cNvSpPr txBox="1">
            <a:spLocks noChangeArrowheads="1"/>
          </p:cNvSpPr>
          <p:nvPr/>
        </p:nvSpPr>
        <p:spPr bwMode="auto">
          <a:xfrm>
            <a:off x="242889" y="714375"/>
            <a:ext cx="37675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eaLnBrk="0" hangingPunct="0">
              <a:defRPr sz="2400" b="1" baseline="-25000">
                <a:solidFill>
                  <a:schemeClr val="tx1"/>
                </a:solidFill>
                <a:latin typeface="Times New Roman MT Extra Bold" charset="0"/>
                <a:ea typeface="ＭＳ Ｐゴシック" charset="0"/>
                <a:cs typeface="ＭＳ Ｐゴシック" charset="0"/>
              </a:defRPr>
            </a:lvl1pPr>
            <a:lvl2pPr marL="37931725" indent="-37474525" eaLnBrk="0" hangingPunct="0">
              <a:defRPr sz="2400" b="1" baseline="-25000">
                <a:solidFill>
                  <a:schemeClr val="tx1"/>
                </a:solidFill>
                <a:latin typeface="Times New Roman MT Extra Bold" charset="0"/>
                <a:ea typeface="ＭＳ Ｐゴシック" charset="0"/>
              </a:defRPr>
            </a:lvl2pPr>
            <a:lvl3pPr eaLnBrk="0" hangingPunct="0">
              <a:defRPr sz="2400" b="1" baseline="-25000">
                <a:solidFill>
                  <a:schemeClr val="tx1"/>
                </a:solidFill>
                <a:latin typeface="Times New Roman MT Extra Bold" charset="0"/>
                <a:ea typeface="ＭＳ Ｐゴシック" charset="0"/>
              </a:defRPr>
            </a:lvl3pPr>
            <a:lvl4pPr eaLnBrk="0" hangingPunct="0">
              <a:defRPr sz="2400" b="1" baseline="-25000">
                <a:solidFill>
                  <a:schemeClr val="tx1"/>
                </a:solidFill>
                <a:latin typeface="Times New Roman MT Extra Bold" charset="0"/>
                <a:ea typeface="ＭＳ Ｐゴシック" charset="0"/>
              </a:defRPr>
            </a:lvl4pPr>
            <a:lvl5pPr eaLnBrk="0" hangingPunct="0">
              <a:defRPr sz="2400" b="1" baseline="-25000">
                <a:solidFill>
                  <a:schemeClr val="tx1"/>
                </a:solidFill>
                <a:latin typeface="Times New Roman MT Extra Bold" charset="0"/>
                <a:ea typeface="ＭＳ Ｐゴシック" charset="0"/>
              </a:defRPr>
            </a:lvl5pPr>
            <a:lvl6pPr marL="4572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9144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1371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18288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marL="256032" indent="-256032" eaLnBrk="1" hangingPunct="1">
              <a:buFont typeface="Arial"/>
              <a:buChar char="•"/>
            </a:pPr>
            <a:r>
              <a:rPr lang="en-US" sz="1800" b="0" baseline="0" dirty="0" smtClean="0">
                <a:latin typeface="+mn-lt"/>
              </a:rPr>
              <a:t>Increasing </a:t>
            </a:r>
            <a:r>
              <a:rPr lang="en-US" sz="1800" b="0" baseline="0" dirty="0">
                <a:latin typeface="+mn-lt"/>
              </a:rPr>
              <a:t>of tilt and shear magnitude at the beginning</a:t>
            </a:r>
          </a:p>
        </p:txBody>
      </p:sp>
      <p:sp>
        <p:nvSpPr>
          <p:cNvPr id="19" name="Rectangle 7"/>
          <p:cNvSpPr>
            <a:spLocks noChangeArrowheads="1"/>
          </p:cNvSpPr>
          <p:nvPr/>
        </p:nvSpPr>
        <p:spPr bwMode="auto">
          <a:xfrm>
            <a:off x="0" y="6457950"/>
            <a:ext cx="433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333399"/>
                </a:solidFill>
              </a:rPr>
              <a:t>(Zhang &amp; Tao 2012, JAS, in </a:t>
            </a:r>
            <a:r>
              <a:rPr lang="en-US" sz="2000" dirty="0" smtClean="0">
                <a:solidFill>
                  <a:srgbClr val="333399"/>
                </a:solidFill>
              </a:rPr>
              <a:t>press)</a:t>
            </a:r>
            <a:endParaRPr lang="en-US" dirty="0">
              <a:solidFill>
                <a:srgbClr val="003366"/>
              </a:solidFill>
              <a:ea typeface="宋体" charset="0"/>
              <a:cs typeface="宋体" charset="0"/>
            </a:endParaRPr>
          </a:p>
        </p:txBody>
      </p:sp>
    </p:spTree>
    <p:extLst>
      <p:ext uri="{BB962C8B-B14F-4D97-AF65-F5344CB8AC3E}">
        <p14:creationId xmlns:p14="http://schemas.microsoft.com/office/powerpoint/2010/main" val="676394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278"/>
            <a:ext cx="7772400" cy="616538"/>
          </a:xfrm>
        </p:spPr>
        <p:txBody>
          <a:bodyPr>
            <a:normAutofit fontScale="90000"/>
          </a:bodyPr>
          <a:lstStyle/>
          <a:p>
            <a:r>
              <a:rPr lang="en-US" dirty="0" smtClean="0"/>
              <a:t>TC Track/Intensity Ensembles</a:t>
            </a:r>
            <a:endParaRPr lang="en-US" dirty="0"/>
          </a:p>
        </p:txBody>
      </p:sp>
      <p:pic>
        <p:nvPicPr>
          <p:cNvPr id="4" name="Picture 3" descr="Screen Shot 2013-02-25 at 10.1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3037"/>
            <a:ext cx="7460074" cy="5129244"/>
          </a:xfrm>
          <a:prstGeom prst="rect">
            <a:avLst/>
          </a:prstGeom>
        </p:spPr>
      </p:pic>
      <p:pic>
        <p:nvPicPr>
          <p:cNvPr id="5" name="Picture 4" descr="Screen Shot 2013-02-25 at 10.10.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8" y="1185336"/>
            <a:ext cx="9029390" cy="4628445"/>
          </a:xfrm>
          <a:prstGeom prst="rect">
            <a:avLst/>
          </a:prstGeom>
        </p:spPr>
      </p:pic>
    </p:spTree>
    <p:extLst>
      <p:ext uri="{BB962C8B-B14F-4D97-AF65-F5344CB8AC3E}">
        <p14:creationId xmlns:p14="http://schemas.microsoft.com/office/powerpoint/2010/main" val="3319107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58735" y="6395833"/>
            <a:ext cx="4813465" cy="369332"/>
          </a:xfrm>
          <a:prstGeom prst="rect">
            <a:avLst/>
          </a:prstGeom>
          <a:noFill/>
        </p:spPr>
        <p:txBody>
          <a:bodyPr wrap="square" rtlCol="0">
            <a:spAutoFit/>
          </a:bodyPr>
          <a:lstStyle/>
          <a:p>
            <a:pPr fontAlgn="base">
              <a:spcBef>
                <a:spcPct val="0"/>
              </a:spcBef>
              <a:spcAft>
                <a:spcPct val="0"/>
              </a:spcAft>
            </a:pPr>
            <a:r>
              <a:rPr lang="en-US" dirty="0">
                <a:solidFill>
                  <a:srgbClr val="00CC00"/>
                </a:solidFill>
                <a:ea typeface="ＭＳ Ｐゴシック" pitchFamily="34" charset="-128"/>
              </a:rPr>
              <a:t>*Senate proposed full restoration of $400K</a:t>
            </a:r>
          </a:p>
        </p:txBody>
      </p:sp>
      <p:sp>
        <p:nvSpPr>
          <p:cNvPr id="35842" name="Title 1"/>
          <p:cNvSpPr>
            <a:spLocks noGrp="1"/>
          </p:cNvSpPr>
          <p:nvPr>
            <p:ph type="title"/>
          </p:nvPr>
        </p:nvSpPr>
        <p:spPr>
          <a:xfrm>
            <a:off x="457200" y="0"/>
            <a:ext cx="8229600" cy="1417638"/>
          </a:xfrm>
        </p:spPr>
        <p:txBody>
          <a:bodyPr/>
          <a:lstStyle/>
          <a:p>
            <a:r>
              <a:rPr lang="en-US" sz="3600" b="1" dirty="0" smtClean="0"/>
              <a:t>HFIP Appropriation History</a:t>
            </a:r>
            <a:br>
              <a:rPr lang="en-US" sz="3600" b="1" dirty="0" smtClean="0"/>
            </a:br>
            <a:r>
              <a:rPr lang="en-US" sz="2400" b="1" dirty="0" smtClean="0"/>
              <a:t>(2009-2013)</a:t>
            </a:r>
          </a:p>
        </p:txBody>
      </p:sp>
      <p:sp>
        <p:nvSpPr>
          <p:cNvPr id="35843" name="Slide Number Placeholder 3"/>
          <p:cNvSpPr>
            <a:spLocks noGrp="1"/>
          </p:cNvSpPr>
          <p:nvPr>
            <p:ph type="sldNum" sz="quarter" idx="11"/>
          </p:nvPr>
        </p:nvSpPr>
        <p:spPr>
          <a:xfrm>
            <a:off x="6172200" y="6395833"/>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91AB673-08BA-431B-A787-A4EC03AAAB81}" type="slidenum">
              <a:rPr lang="en-US" smtClean="0">
                <a:solidFill>
                  <a:srgbClr val="000000"/>
                </a:solidFill>
              </a:rPr>
              <a:pPr algn="r" eaLnBrk="1" hangingPunct="1"/>
              <a:t>8</a:t>
            </a:fld>
            <a:endParaRPr lang="en-US" dirty="0" smtClean="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4697559"/>
              </p:ext>
            </p:extLst>
          </p:nvPr>
        </p:nvGraphicFramePr>
        <p:xfrm>
          <a:off x="533400" y="1524000"/>
          <a:ext cx="8229600" cy="4456743"/>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06214">
                <a:tc>
                  <a:txBody>
                    <a:bodyPr/>
                    <a:lstStyle/>
                    <a:p>
                      <a:endParaRPr lang="en-US" sz="1800" dirty="0" smtClean="0"/>
                    </a:p>
                    <a:p>
                      <a:endParaRPr lang="en-US" sz="1800" dirty="0"/>
                    </a:p>
                  </a:txBody>
                  <a:tcPr marT="45722" marB="45722">
                    <a:solidFill>
                      <a:srgbClr val="CCECFF"/>
                    </a:solidFill>
                  </a:tcPr>
                </a:tc>
                <a:tc>
                  <a:txBody>
                    <a:bodyPr/>
                    <a:lstStyle/>
                    <a:p>
                      <a:pPr algn="ctr"/>
                      <a:r>
                        <a:rPr lang="en-US" sz="1800" dirty="0" smtClean="0">
                          <a:solidFill>
                            <a:schemeClr val="tx1"/>
                          </a:solidFill>
                        </a:rPr>
                        <a:t>FY09</a:t>
                      </a:r>
                      <a:endParaRPr lang="en-US" sz="1800" dirty="0">
                        <a:solidFill>
                          <a:schemeClr val="tx1"/>
                        </a:solidFill>
                      </a:endParaRPr>
                    </a:p>
                  </a:txBody>
                  <a:tcPr marT="45722" marB="45722" anchor="ctr">
                    <a:solidFill>
                      <a:srgbClr val="CCECFF"/>
                    </a:solidFill>
                  </a:tcPr>
                </a:tc>
                <a:tc>
                  <a:txBody>
                    <a:bodyPr/>
                    <a:lstStyle/>
                    <a:p>
                      <a:pPr algn="ctr"/>
                      <a:r>
                        <a:rPr lang="en-US" sz="1800" dirty="0" smtClean="0">
                          <a:solidFill>
                            <a:schemeClr val="tx1"/>
                          </a:solidFill>
                        </a:rPr>
                        <a:t>FY10</a:t>
                      </a:r>
                      <a:endParaRPr lang="en-US" sz="1800" dirty="0">
                        <a:solidFill>
                          <a:schemeClr val="tx1"/>
                        </a:solidFill>
                      </a:endParaRPr>
                    </a:p>
                  </a:txBody>
                  <a:tcPr marT="45722" marB="45722" anchor="ctr">
                    <a:solidFill>
                      <a:srgbClr val="CCECFF"/>
                    </a:solidFill>
                  </a:tcPr>
                </a:tc>
                <a:tc>
                  <a:txBody>
                    <a:bodyPr/>
                    <a:lstStyle/>
                    <a:p>
                      <a:pPr algn="ctr"/>
                      <a:r>
                        <a:rPr lang="en-US" sz="1800" dirty="0" smtClean="0">
                          <a:solidFill>
                            <a:schemeClr val="tx1"/>
                          </a:solidFill>
                        </a:rPr>
                        <a:t>FY11</a:t>
                      </a:r>
                      <a:endParaRPr lang="en-US" sz="1800" dirty="0">
                        <a:solidFill>
                          <a:schemeClr val="tx1"/>
                        </a:solidFill>
                      </a:endParaRPr>
                    </a:p>
                  </a:txBody>
                  <a:tcPr marT="45722" marB="45722" anchor="ctr">
                    <a:solidFill>
                      <a:srgbClr val="CCECFF"/>
                    </a:solidFill>
                  </a:tcPr>
                </a:tc>
                <a:tc>
                  <a:txBody>
                    <a:bodyPr/>
                    <a:lstStyle/>
                    <a:p>
                      <a:pPr algn="ctr"/>
                      <a:r>
                        <a:rPr lang="en-US" sz="1800" dirty="0" smtClean="0">
                          <a:solidFill>
                            <a:schemeClr val="tx1"/>
                          </a:solidFill>
                        </a:rPr>
                        <a:t>FY12</a:t>
                      </a:r>
                    </a:p>
                  </a:txBody>
                  <a:tcPr marT="45722" marB="45722" anchor="ctr">
                    <a:solidFill>
                      <a:srgbClr val="CCECFF"/>
                    </a:solidFill>
                  </a:tcPr>
                </a:tc>
                <a:tc>
                  <a:txBody>
                    <a:bodyPr/>
                    <a:lstStyle/>
                    <a:p>
                      <a:pPr algn="ctr"/>
                      <a:r>
                        <a:rPr lang="en-US" sz="1800" dirty="0" smtClean="0">
                          <a:solidFill>
                            <a:schemeClr val="tx1"/>
                          </a:solidFill>
                        </a:rPr>
                        <a:t>FY13</a:t>
                      </a:r>
                    </a:p>
                    <a:p>
                      <a:pPr algn="ctr"/>
                      <a:r>
                        <a:rPr lang="en-US" sz="1800" dirty="0" smtClean="0">
                          <a:solidFill>
                            <a:schemeClr val="tx1"/>
                          </a:solidFill>
                        </a:rPr>
                        <a:t>PB</a:t>
                      </a:r>
                      <a:endParaRPr lang="en-US" sz="1800" dirty="0">
                        <a:solidFill>
                          <a:schemeClr val="tx1"/>
                        </a:solidFill>
                      </a:endParaRPr>
                    </a:p>
                  </a:txBody>
                  <a:tcPr marT="45722" marB="45722" anchor="ctr">
                    <a:solidFill>
                      <a:srgbClr val="CCECFF"/>
                    </a:solidFill>
                  </a:tcPr>
                </a:tc>
              </a:tr>
              <a:tr h="1022586">
                <a:tc>
                  <a:txBody>
                    <a:bodyPr/>
                    <a:lstStyle/>
                    <a:p>
                      <a:pPr algn="ctr"/>
                      <a:r>
                        <a:rPr lang="en-US" sz="1800" dirty="0" smtClean="0"/>
                        <a:t>WCOSS PAC</a:t>
                      </a:r>
                    </a:p>
                    <a:p>
                      <a:pPr algn="ctr"/>
                      <a:endParaRPr lang="en-US" sz="1800" dirty="0"/>
                    </a:p>
                  </a:txBody>
                  <a:tcPr marT="45722" marB="45722" anchor="ctr"/>
                </a:tc>
                <a:tc>
                  <a:txBody>
                    <a:bodyPr/>
                    <a:lstStyle/>
                    <a:p>
                      <a:pPr algn="ctr"/>
                      <a:r>
                        <a:rPr lang="en-US" sz="1800" dirty="0" smtClean="0"/>
                        <a:t>6.000M</a:t>
                      </a:r>
                      <a:endParaRPr lang="en-US" sz="1800" dirty="0"/>
                    </a:p>
                  </a:txBody>
                  <a:tcPr marT="45722" marB="45722" anchor="ctr"/>
                </a:tc>
                <a:tc>
                  <a:txBody>
                    <a:bodyPr/>
                    <a:lstStyle/>
                    <a:p>
                      <a:pPr algn="ctr"/>
                      <a:r>
                        <a:rPr lang="en-US" sz="1800" dirty="0" smtClean="0"/>
                        <a:t>3.000M</a:t>
                      </a:r>
                      <a:endParaRPr lang="en-US" sz="1800" dirty="0"/>
                    </a:p>
                  </a:txBody>
                  <a:tcPr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3.000M</a:t>
                      </a:r>
                    </a:p>
                    <a:p>
                      <a:pPr algn="ctr"/>
                      <a:endParaRPr lang="en-US" sz="1800" dirty="0"/>
                    </a:p>
                  </a:txBody>
                  <a:tcPr marT="45722" marB="45722" anchor="ctr"/>
                </a:tc>
                <a:tc>
                  <a:txBody>
                    <a:bodyPr/>
                    <a:lstStyle/>
                    <a:p>
                      <a:pPr algn="ctr"/>
                      <a:endParaRPr lang="en-US" sz="1800" dirty="0" smtClean="0">
                        <a:solidFill>
                          <a:srgbClr val="00CC00"/>
                        </a:solidFill>
                      </a:endParaRPr>
                    </a:p>
                    <a:p>
                      <a:pPr algn="ctr"/>
                      <a:r>
                        <a:rPr lang="en-US" sz="1800" dirty="0" smtClean="0">
                          <a:solidFill>
                            <a:srgbClr val="00CC00"/>
                          </a:solidFill>
                        </a:rPr>
                        <a:t>4.000M</a:t>
                      </a:r>
                    </a:p>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smtClean="0">
                          <a:solidFill>
                            <a:schemeClr val="tx1"/>
                          </a:solidFill>
                          <a:latin typeface="+mn-lt"/>
                          <a:ea typeface="+mn-ea"/>
                          <a:cs typeface="+mn-cs"/>
                        </a:rPr>
                        <a:t>(OMB increase)</a:t>
                      </a:r>
                    </a:p>
                    <a:p>
                      <a:pPr marL="0" algn="ctr" defTabSz="914400" rtl="0" eaLnBrk="1" latinLnBrk="0" hangingPunct="1">
                        <a:lnSpc>
                          <a:spcPts val="1200"/>
                        </a:lnSpc>
                      </a:pPr>
                      <a:endParaRPr lang="en-US" sz="1200" kern="1200" dirty="0">
                        <a:solidFill>
                          <a:srgbClr val="FF0000"/>
                        </a:solidFill>
                        <a:latin typeface="+mn-lt"/>
                        <a:ea typeface="+mn-ea"/>
                        <a:cs typeface="+mn-cs"/>
                      </a:endParaRPr>
                    </a:p>
                  </a:txBody>
                  <a:tcPr marT="45722" marB="45722" anchor="ctr"/>
                </a:tc>
                <a:tc>
                  <a:txBody>
                    <a:bodyPr/>
                    <a:lstStyle/>
                    <a:p>
                      <a:pPr marL="0" algn="ctr" defTabSz="914400" rtl="0" eaLnBrk="1" latinLnBrk="0" hangingPunct="1">
                        <a:lnSpc>
                          <a:spcPts val="1200"/>
                        </a:lnSpc>
                      </a:pPr>
                      <a:endParaRPr lang="en-US" sz="1800" kern="1200" dirty="0" smtClean="0">
                        <a:solidFill>
                          <a:srgbClr val="FF0000"/>
                        </a:solidFill>
                        <a:latin typeface="+mn-lt"/>
                        <a:ea typeface="+mn-ea"/>
                        <a:cs typeface="+mn-cs"/>
                      </a:endParaRPr>
                    </a:p>
                    <a:p>
                      <a:pPr marL="0" algn="ctr" defTabSz="914400" rtl="0" eaLnBrk="1" latinLnBrk="0" hangingPunct="1">
                        <a:lnSpc>
                          <a:spcPts val="1200"/>
                        </a:lnSpc>
                      </a:pPr>
                      <a:endParaRPr lang="en-US" sz="1800" kern="1200" dirty="0" smtClean="0">
                        <a:solidFill>
                          <a:srgbClr val="FF0000"/>
                        </a:solidFill>
                        <a:latin typeface="+mn-lt"/>
                        <a:ea typeface="+mn-ea"/>
                        <a:cs typeface="+mn-cs"/>
                      </a:endParaRPr>
                    </a:p>
                    <a:p>
                      <a:pPr marL="0" algn="ctr" defTabSz="914400" rtl="0" eaLnBrk="1" latinLnBrk="0" hangingPunct="1">
                        <a:lnSpc>
                          <a:spcPts val="1200"/>
                        </a:lnSpc>
                      </a:pPr>
                      <a:endParaRPr lang="en-US" sz="1800" kern="1200" dirty="0" smtClean="0">
                        <a:solidFill>
                          <a:srgbClr val="FF0000"/>
                        </a:solidFill>
                        <a:latin typeface="+mn-lt"/>
                        <a:ea typeface="+mn-ea"/>
                        <a:cs typeface="+mn-cs"/>
                      </a:endParaRPr>
                    </a:p>
                    <a:p>
                      <a:pPr marL="0" algn="ctr" defTabSz="914400" rtl="0" eaLnBrk="1" latinLnBrk="0" hangingPunct="1">
                        <a:lnSpc>
                          <a:spcPts val="1200"/>
                        </a:lnSpc>
                      </a:pPr>
                      <a:r>
                        <a:rPr lang="en-US" sz="1800" kern="1200" dirty="0" smtClean="0">
                          <a:solidFill>
                            <a:srgbClr val="FF0000"/>
                          </a:solidFill>
                          <a:latin typeface="+mn-lt"/>
                          <a:ea typeface="+mn-ea"/>
                          <a:cs typeface="+mn-cs"/>
                        </a:rPr>
                        <a:t>2.000M*</a:t>
                      </a:r>
                    </a:p>
                    <a:p>
                      <a:pPr marL="0" algn="ctr" defTabSz="914400" rtl="0" eaLnBrk="1" latinLnBrk="0" hangingPunct="1">
                        <a:lnSpc>
                          <a:spcPts val="1200"/>
                        </a:lnSpc>
                      </a:pPr>
                      <a:r>
                        <a:rPr lang="en-US" sz="1200" kern="1200" dirty="0" smtClean="0">
                          <a:solidFill>
                            <a:schemeClr val="tx1"/>
                          </a:solidFill>
                          <a:latin typeface="+mn-lt"/>
                          <a:ea typeface="+mn-ea"/>
                          <a:cs typeface="+mn-cs"/>
                        </a:rPr>
                        <a:t>(OMB 1yr reduction)</a:t>
                      </a:r>
                      <a:endParaRPr lang="en-US" sz="1200" kern="1200" dirty="0">
                        <a:solidFill>
                          <a:schemeClr val="tx1"/>
                        </a:solidFill>
                        <a:latin typeface="+mn-lt"/>
                        <a:ea typeface="+mn-ea"/>
                        <a:cs typeface="+mn-cs"/>
                      </a:endParaRPr>
                    </a:p>
                  </a:txBody>
                  <a:tcPr marT="45722" marB="45722" anchor="ctr"/>
                </a:tc>
              </a:tr>
              <a:tr h="914527">
                <a:tc>
                  <a:txBody>
                    <a:bodyPr/>
                    <a:lstStyle/>
                    <a:p>
                      <a:pPr algn="ctr"/>
                      <a:endParaRPr lang="en-US" sz="1800" dirty="0" smtClean="0"/>
                    </a:p>
                    <a:p>
                      <a:pPr algn="ctr"/>
                      <a:r>
                        <a:rPr lang="en-US" sz="1800" dirty="0" smtClean="0"/>
                        <a:t>NWS ORF</a:t>
                      </a:r>
                    </a:p>
                    <a:p>
                      <a:pPr algn="ctr"/>
                      <a:endParaRPr lang="en-US" sz="1800" dirty="0"/>
                    </a:p>
                  </a:txBody>
                  <a:tcPr marT="45722" marB="45722" anchor="ctr"/>
                </a:tc>
                <a:tc>
                  <a:txBody>
                    <a:bodyPr/>
                    <a:lstStyle/>
                    <a:p>
                      <a:pPr algn="ctr"/>
                      <a:r>
                        <a:rPr lang="en-US" sz="1800" dirty="0" smtClean="0"/>
                        <a:t>15.040M</a:t>
                      </a:r>
                      <a:endParaRPr lang="en-US" sz="1800" dirty="0"/>
                    </a:p>
                  </a:txBody>
                  <a:tcPr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14.040M</a:t>
                      </a:r>
                    </a:p>
                    <a:p>
                      <a:pPr algn="ctr"/>
                      <a:endParaRPr lang="en-US" sz="1800" dirty="0"/>
                    </a:p>
                  </a:txBody>
                  <a:tcPr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14.040M</a:t>
                      </a:r>
                    </a:p>
                    <a:p>
                      <a:pPr algn="ctr"/>
                      <a:endParaRPr lang="en-US" sz="1800" dirty="0"/>
                    </a:p>
                  </a:txBody>
                  <a:tcPr marT="45722" marB="45722" anchor="ctr"/>
                </a:tc>
                <a:tc>
                  <a:txBody>
                    <a:bodyPr/>
                    <a:lstStyle/>
                    <a:p>
                      <a:pPr algn="ctr"/>
                      <a:endParaRPr lang="en-US" sz="1800" dirty="0" smtClean="0">
                        <a:solidFill>
                          <a:srgbClr val="FF0000"/>
                        </a:solidFill>
                      </a:endParaRPr>
                    </a:p>
                    <a:p>
                      <a:pPr algn="ctr">
                        <a:lnSpc>
                          <a:spcPts val="1200"/>
                        </a:lnSpc>
                      </a:pPr>
                      <a:endParaRPr lang="en-US" sz="1800" dirty="0" smtClean="0">
                        <a:solidFill>
                          <a:srgbClr val="FF0000"/>
                        </a:solidFill>
                      </a:endParaRPr>
                    </a:p>
                    <a:p>
                      <a:pPr algn="ctr">
                        <a:lnSpc>
                          <a:spcPts val="1200"/>
                        </a:lnSpc>
                      </a:pPr>
                      <a:r>
                        <a:rPr lang="en-US" sz="1800" dirty="0" smtClean="0">
                          <a:solidFill>
                            <a:srgbClr val="FF0000"/>
                          </a:solidFill>
                        </a:rPr>
                        <a:t>14.040M</a:t>
                      </a:r>
                    </a:p>
                    <a:p>
                      <a:pPr algn="ctr">
                        <a:lnSpc>
                          <a:spcPts val="1200"/>
                        </a:lnSpc>
                      </a:pPr>
                      <a:r>
                        <a:rPr lang="en-US" sz="1600" b="0" dirty="0" smtClean="0">
                          <a:solidFill>
                            <a:schemeClr val="tx1"/>
                          </a:solidFill>
                        </a:rPr>
                        <a:t>(</a:t>
                      </a:r>
                      <a:r>
                        <a:rPr lang="en-US" sz="1200" b="0" dirty="0" smtClean="0">
                          <a:solidFill>
                            <a:schemeClr val="tx1"/>
                          </a:solidFill>
                        </a:rPr>
                        <a:t>pending</a:t>
                      </a:r>
                      <a:r>
                        <a:rPr lang="en-US" sz="1200" b="0" baseline="0" dirty="0" smtClean="0">
                          <a:solidFill>
                            <a:schemeClr val="tx1"/>
                          </a:solidFill>
                        </a:rPr>
                        <a:t> $6.5M NWS reduction)</a:t>
                      </a:r>
                      <a:r>
                        <a:rPr lang="en-US" sz="1200" b="0" dirty="0" smtClean="0">
                          <a:solidFill>
                            <a:schemeClr val="tx1"/>
                          </a:solidFill>
                        </a:rPr>
                        <a:t> </a:t>
                      </a:r>
                      <a:endParaRPr lang="en-US" sz="1200" b="0" dirty="0">
                        <a:solidFill>
                          <a:schemeClr val="tx1"/>
                        </a:solidFill>
                      </a:endParaRPr>
                    </a:p>
                  </a:txBody>
                  <a:tcPr marT="45722" marB="45722" anchor="ctr"/>
                </a:tc>
                <a:tc>
                  <a:txBody>
                    <a:bodyPr/>
                    <a:lstStyle/>
                    <a:p>
                      <a:pPr algn="ctr"/>
                      <a:endParaRPr lang="en-US" sz="1800" dirty="0" smtClean="0">
                        <a:solidFill>
                          <a:srgbClr val="0070C0"/>
                        </a:solidFill>
                      </a:endParaRPr>
                    </a:p>
                    <a:p>
                      <a:pPr algn="ctr">
                        <a:lnSpc>
                          <a:spcPts val="1200"/>
                        </a:lnSpc>
                      </a:pPr>
                      <a:endParaRPr lang="en-US" sz="1800" dirty="0" smtClean="0">
                        <a:solidFill>
                          <a:srgbClr val="00CC00"/>
                        </a:solidFill>
                      </a:endParaRPr>
                    </a:p>
                    <a:p>
                      <a:pPr algn="ctr">
                        <a:lnSpc>
                          <a:spcPts val="1200"/>
                        </a:lnSpc>
                      </a:pPr>
                      <a:r>
                        <a:rPr lang="en-US" sz="1800" dirty="0" smtClean="0">
                          <a:solidFill>
                            <a:srgbClr val="00CC00"/>
                          </a:solidFill>
                        </a:rPr>
                        <a:t>13.644M* </a:t>
                      </a:r>
                    </a:p>
                    <a:p>
                      <a:pPr algn="ctr">
                        <a:lnSpc>
                          <a:spcPts val="1200"/>
                        </a:lnSpc>
                      </a:pPr>
                      <a:r>
                        <a:rPr lang="en-US" sz="1200" dirty="0" smtClean="0">
                          <a:solidFill>
                            <a:schemeClr val="tx1"/>
                          </a:solidFill>
                        </a:rPr>
                        <a:t>(OMB restored </a:t>
                      </a:r>
                    </a:p>
                    <a:p>
                      <a:pPr algn="ctr">
                        <a:lnSpc>
                          <a:spcPts val="1200"/>
                        </a:lnSpc>
                      </a:pPr>
                      <a:r>
                        <a:rPr lang="en-US" sz="1200" dirty="0" smtClean="0">
                          <a:solidFill>
                            <a:schemeClr val="tx1"/>
                          </a:solidFill>
                        </a:rPr>
                        <a:t>less</a:t>
                      </a:r>
                      <a:r>
                        <a:rPr lang="en-US" sz="1200" baseline="0" dirty="0" smtClean="0">
                          <a:solidFill>
                            <a:schemeClr val="tx1"/>
                          </a:solidFill>
                        </a:rPr>
                        <a:t> $400K</a:t>
                      </a:r>
                      <a:r>
                        <a:rPr lang="en-US" sz="1600" dirty="0" smtClean="0">
                          <a:solidFill>
                            <a:schemeClr val="tx1"/>
                          </a:solidFill>
                        </a:rPr>
                        <a:t>)</a:t>
                      </a:r>
                      <a:endParaRPr lang="en-US" sz="1600" dirty="0">
                        <a:solidFill>
                          <a:schemeClr val="tx1"/>
                        </a:solidFill>
                      </a:endParaRPr>
                    </a:p>
                  </a:txBody>
                  <a:tcPr marT="45722" marB="45722" anchor="ctr"/>
                </a:tc>
              </a:tr>
              <a:tr h="944601">
                <a:tc>
                  <a:txBody>
                    <a:bodyPr/>
                    <a:lstStyle/>
                    <a:p>
                      <a:pPr algn="ctr"/>
                      <a:endParaRPr lang="en-US" sz="1800" dirty="0" smtClean="0"/>
                    </a:p>
                    <a:p>
                      <a:pPr algn="ctr"/>
                      <a:r>
                        <a:rPr lang="en-US" sz="1800" dirty="0" smtClean="0"/>
                        <a:t>OAR ORF</a:t>
                      </a:r>
                    </a:p>
                    <a:p>
                      <a:pPr algn="ctr"/>
                      <a:endParaRPr lang="en-US" sz="1800" dirty="0"/>
                    </a:p>
                  </a:txBody>
                  <a:tcPr marT="45722" marB="45722" anchor="ctr"/>
                </a:tc>
                <a:tc>
                  <a:txBody>
                    <a:bodyPr/>
                    <a:lstStyle/>
                    <a:p>
                      <a:pPr algn="ctr"/>
                      <a:r>
                        <a:rPr lang="en-US" sz="1800" dirty="0" smtClean="0"/>
                        <a:t>6.100M</a:t>
                      </a:r>
                      <a:endParaRPr lang="en-US" sz="1800" dirty="0"/>
                    </a:p>
                  </a:txBody>
                  <a:tcPr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6.100M</a:t>
                      </a:r>
                    </a:p>
                    <a:p>
                      <a:pPr algn="ctr"/>
                      <a:endParaRPr lang="en-US" sz="1800" dirty="0"/>
                    </a:p>
                  </a:txBody>
                  <a:tcPr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6.100M</a:t>
                      </a:r>
                    </a:p>
                    <a:p>
                      <a:pPr algn="ctr"/>
                      <a:endParaRPr lang="en-US" sz="1800" dirty="0"/>
                    </a:p>
                  </a:txBody>
                  <a:tcPr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6.000M</a:t>
                      </a:r>
                    </a:p>
                    <a:p>
                      <a:pPr algn="ctr"/>
                      <a:endParaRPr lang="en-US" sz="1800" dirty="0"/>
                    </a:p>
                  </a:txBody>
                  <a:tcPr marT="45722" marB="45722" anchor="ctr"/>
                </a:tc>
                <a:tc>
                  <a:txBody>
                    <a:bodyPr/>
                    <a:lstStyle/>
                    <a:p>
                      <a:pPr algn="ctr"/>
                      <a:r>
                        <a:rPr lang="en-US" sz="1800" dirty="0" smtClean="0">
                          <a:solidFill>
                            <a:srgbClr val="FF0000"/>
                          </a:solidFill>
                        </a:rPr>
                        <a:t>5.800M</a:t>
                      </a:r>
                      <a:endParaRPr lang="en-US" sz="1800" dirty="0">
                        <a:solidFill>
                          <a:srgbClr val="FF0000"/>
                        </a:solidFill>
                      </a:endParaRPr>
                    </a:p>
                  </a:txBody>
                  <a:tcPr marT="45722" marB="45722" anchor="ctr"/>
                </a:tc>
              </a:tr>
              <a:tr h="661220">
                <a:tc>
                  <a:txBody>
                    <a:bodyPr/>
                    <a:lstStyle/>
                    <a:p>
                      <a:endParaRPr lang="en-US" sz="1800" dirty="0" smtClean="0"/>
                    </a:p>
                    <a:p>
                      <a:r>
                        <a:rPr lang="en-US" sz="1800" b="1" dirty="0" smtClean="0"/>
                        <a:t>TOTAL</a:t>
                      </a:r>
                      <a:endParaRPr lang="en-US" sz="1800" b="1" dirty="0"/>
                    </a:p>
                  </a:txBody>
                  <a:tcPr marT="45722" marB="45722" anchor="b">
                    <a:solidFill>
                      <a:srgbClr val="CCECFF"/>
                    </a:solidFill>
                  </a:tcPr>
                </a:tc>
                <a:tc>
                  <a:txBody>
                    <a:bodyPr/>
                    <a:lstStyle/>
                    <a:p>
                      <a:pPr algn="ctr"/>
                      <a:r>
                        <a:rPr lang="en-US" sz="1800" b="1" dirty="0" smtClean="0"/>
                        <a:t> </a:t>
                      </a:r>
                    </a:p>
                    <a:p>
                      <a:pPr algn="ctr"/>
                      <a:r>
                        <a:rPr lang="en-US" sz="1800" b="1" dirty="0" smtClean="0"/>
                        <a:t>$27.140M</a:t>
                      </a:r>
                      <a:endParaRPr lang="en-US" sz="1800" b="1" dirty="0"/>
                    </a:p>
                  </a:txBody>
                  <a:tcPr marT="45722" marB="45722">
                    <a:solidFill>
                      <a:srgbClr val="CCECFF"/>
                    </a:solidFill>
                  </a:tcPr>
                </a:tc>
                <a:tc>
                  <a:txBody>
                    <a:bodyPr/>
                    <a:lstStyle/>
                    <a:p>
                      <a:pPr algn="ctr"/>
                      <a:endParaRPr lang="en-US" sz="1800" b="1" dirty="0" smtClean="0"/>
                    </a:p>
                    <a:p>
                      <a:pPr algn="ctr"/>
                      <a:r>
                        <a:rPr lang="en-US" sz="1800" b="1" dirty="0" smtClean="0"/>
                        <a:t>$23.140M</a:t>
                      </a:r>
                      <a:endParaRPr lang="en-US" sz="1800" b="1" dirty="0"/>
                    </a:p>
                  </a:txBody>
                  <a:tcPr marT="45722" marB="45722">
                    <a:solidFill>
                      <a:srgbClr val="CCECFF"/>
                    </a:solidFill>
                  </a:tcPr>
                </a:tc>
                <a:tc>
                  <a:txBody>
                    <a:bodyPr/>
                    <a:lstStyle/>
                    <a:p>
                      <a:pPr algn="ctr"/>
                      <a:endParaRPr lang="en-US" sz="1800" b="1" dirty="0" smtClean="0"/>
                    </a:p>
                    <a:p>
                      <a:pPr algn="ctr"/>
                      <a:r>
                        <a:rPr lang="en-US" sz="1800" b="1" dirty="0" smtClean="0"/>
                        <a:t>$23.144M</a:t>
                      </a:r>
                      <a:endParaRPr lang="en-US" sz="1800" b="1" dirty="0"/>
                    </a:p>
                  </a:txBody>
                  <a:tcPr marT="45722" marB="45722">
                    <a:solidFill>
                      <a:srgbClr val="CCECFF"/>
                    </a:solidFill>
                  </a:tcPr>
                </a:tc>
                <a:tc>
                  <a:txBody>
                    <a:bodyPr/>
                    <a:lstStyle/>
                    <a:p>
                      <a:pPr algn="ctr"/>
                      <a:endParaRPr lang="en-US" sz="1800" b="1" dirty="0" smtClean="0"/>
                    </a:p>
                    <a:p>
                      <a:pPr algn="ctr"/>
                      <a:r>
                        <a:rPr lang="en-US" sz="1800" b="1" dirty="0" smtClean="0">
                          <a:solidFill>
                            <a:srgbClr val="FF0000"/>
                          </a:solidFill>
                        </a:rPr>
                        <a:t>$24.040M</a:t>
                      </a:r>
                      <a:endParaRPr lang="en-US" sz="1800" b="1" dirty="0">
                        <a:solidFill>
                          <a:srgbClr val="FF0000"/>
                        </a:solidFill>
                      </a:endParaRPr>
                    </a:p>
                  </a:txBody>
                  <a:tcPr marT="45722" marB="45722">
                    <a:solidFill>
                      <a:srgbClr val="CCECFF"/>
                    </a:solidFill>
                  </a:tcPr>
                </a:tc>
                <a:tc>
                  <a:txBody>
                    <a:bodyPr/>
                    <a:lstStyle/>
                    <a:p>
                      <a:pPr algn="ctr"/>
                      <a:endParaRPr lang="en-US" sz="1800" b="1" dirty="0" smtClean="0">
                        <a:solidFill>
                          <a:srgbClr val="FF0000"/>
                        </a:solidFill>
                      </a:endParaRPr>
                    </a:p>
                    <a:p>
                      <a:pPr algn="ctr"/>
                      <a:r>
                        <a:rPr lang="en-US" sz="1800" b="1" dirty="0" smtClean="0">
                          <a:solidFill>
                            <a:srgbClr val="00CC00"/>
                          </a:solidFill>
                        </a:rPr>
                        <a:t>$21.500M</a:t>
                      </a:r>
                      <a:endParaRPr lang="en-US" sz="1800" b="1" dirty="0">
                        <a:solidFill>
                          <a:srgbClr val="00CC00"/>
                        </a:solidFill>
                      </a:endParaRPr>
                    </a:p>
                  </a:txBody>
                  <a:tcPr marT="45722" marB="45722">
                    <a:solidFill>
                      <a:srgbClr val="CCECFF"/>
                    </a:solidFill>
                  </a:tcPr>
                </a:tc>
              </a:tr>
            </a:tbl>
          </a:graphicData>
        </a:graphic>
      </p:graphicFrame>
      <p:sp>
        <p:nvSpPr>
          <p:cNvPr id="2" name="TextBox 1"/>
          <p:cNvSpPr txBox="1"/>
          <p:nvPr/>
        </p:nvSpPr>
        <p:spPr>
          <a:xfrm>
            <a:off x="1358736" y="6048499"/>
            <a:ext cx="4128653"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ea typeface="ＭＳ Ｐゴシック" pitchFamily="34" charset="-128"/>
              </a:rPr>
              <a:t>*Anticipate Restoration in FY14</a:t>
            </a:r>
          </a:p>
        </p:txBody>
      </p:sp>
    </p:spTree>
    <p:extLst>
      <p:ext uri="{BB962C8B-B14F-4D97-AF65-F5344CB8AC3E}">
        <p14:creationId xmlns:p14="http://schemas.microsoft.com/office/powerpoint/2010/main" val="36639870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TotalTime>
  <Words>720</Words>
  <Application>Microsoft Macintosh PowerPoint</Application>
  <PresentationFormat>On-screen Show (4:3)</PresentationFormat>
  <Paragraphs>134</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TC Track/Intensity Ensembles</vt:lpstr>
      <vt:lpstr>HFIP Appropriation History (2009-2013)</vt:lpstr>
    </vt:vector>
  </TitlesOfParts>
  <Company>NOAA/AOML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Marks</dc:creator>
  <cp:lastModifiedBy>Frank Marks</cp:lastModifiedBy>
  <cp:revision>5</cp:revision>
  <dcterms:created xsi:type="dcterms:W3CDTF">2013-02-26T02:20:28Z</dcterms:created>
  <dcterms:modified xsi:type="dcterms:W3CDTF">2013-02-26T03:35:41Z</dcterms:modified>
</cp:coreProperties>
</file>