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27"/>
  </p:notesMasterIdLst>
  <p:handoutMasterIdLst>
    <p:handoutMasterId r:id="rId28"/>
  </p:handoutMasterIdLst>
  <p:sldIdLst>
    <p:sldId id="305" r:id="rId3"/>
    <p:sldId id="367" r:id="rId4"/>
    <p:sldId id="307" r:id="rId5"/>
    <p:sldId id="362" r:id="rId6"/>
    <p:sldId id="364" r:id="rId7"/>
    <p:sldId id="353" r:id="rId8"/>
    <p:sldId id="264" r:id="rId9"/>
    <p:sldId id="279" r:id="rId10"/>
    <p:sldId id="361" r:id="rId11"/>
    <p:sldId id="299" r:id="rId12"/>
    <p:sldId id="374" r:id="rId13"/>
    <p:sldId id="267" r:id="rId14"/>
    <p:sldId id="346" r:id="rId15"/>
    <p:sldId id="325" r:id="rId16"/>
    <p:sldId id="375" r:id="rId17"/>
    <p:sldId id="376" r:id="rId18"/>
    <p:sldId id="377" r:id="rId19"/>
    <p:sldId id="378" r:id="rId20"/>
    <p:sldId id="278" r:id="rId21"/>
    <p:sldId id="380" r:id="rId22"/>
    <p:sldId id="334" r:id="rId23"/>
    <p:sldId id="379" r:id="rId24"/>
    <p:sldId id="381" r:id="rId25"/>
    <p:sldId id="3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E2E169-C79A-4294-ACB4-A578205C6189}">
          <p14:sldIdLst>
            <p14:sldId id="305"/>
            <p14:sldId id="367"/>
            <p14:sldId id="307"/>
            <p14:sldId id="362"/>
            <p14:sldId id="364"/>
            <p14:sldId id="353"/>
            <p14:sldId id="264"/>
            <p14:sldId id="279"/>
            <p14:sldId id="361"/>
            <p14:sldId id="299"/>
            <p14:sldId id="374"/>
            <p14:sldId id="267"/>
            <p14:sldId id="346"/>
            <p14:sldId id="325"/>
            <p14:sldId id="375"/>
            <p14:sldId id="376"/>
            <p14:sldId id="377"/>
            <p14:sldId id="378"/>
          </p14:sldIdLst>
        </p14:section>
        <p14:section name="Untitled Section" id="{80BFAD94-9209-4167-852F-C8C5560BAEA6}">
          <p14:sldIdLst>
            <p14:sldId id="278"/>
            <p14:sldId id="380"/>
            <p14:sldId id="334"/>
            <p14:sldId id="379"/>
            <p14:sldId id="381"/>
            <p14:sldId id="3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000" autoAdjust="0"/>
    <p:restoredTop sz="90221" autoAdjust="0"/>
  </p:normalViewPr>
  <p:slideViewPr>
    <p:cSldViewPr snapToGrid="0">
      <p:cViewPr>
        <p:scale>
          <a:sx n="109" d="100"/>
          <a:sy n="109" d="100"/>
        </p:scale>
        <p:origin x="-690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D7F26-DAE1-429F-813B-ACDC75143DD1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088A-2053-49D8-8B47-082EF72E6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FB4E-5D1D-4A97-8623-DD2557E0E433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DB392-079D-468C-AF79-5735A2B03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5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F26029-B14C-427D-8130-89DEBBCC4EC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13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DB392-079D-468C-AF79-5735A2B033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6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DB392-079D-468C-AF79-5735A2B033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7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5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DB392-079D-468C-AF79-5735A2B033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12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16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99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773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508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41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676400"/>
            <a:ext cx="10363200" cy="4419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9508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66402F-BEC2-46E5-8083-9E7D463B0224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4089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uFillTx/>
              </a:defRPr>
            </a:lvl1pPr>
            <a:lvl2pPr marL="342900" indent="0" algn="ctr">
              <a:buNone/>
              <a:defRPr>
                <a:uFillTx/>
              </a:defRPr>
            </a:lvl2pPr>
            <a:lvl3pPr marL="685800" indent="0" algn="ctr">
              <a:buNone/>
              <a:defRPr>
                <a:uFillTx/>
              </a:defRPr>
            </a:lvl3pPr>
            <a:lvl4pPr marL="1028700" indent="0" algn="ctr">
              <a:buNone/>
              <a:defRPr>
                <a:uFillTx/>
              </a:defRPr>
            </a:lvl4pPr>
            <a:lvl5pPr marL="1371600" indent="0" algn="ctr">
              <a:buNone/>
              <a:defRPr>
                <a:uFillTx/>
              </a:defRPr>
            </a:lvl5pPr>
            <a:lvl6pPr marL="1714500" indent="0" algn="ctr">
              <a:buNone/>
              <a:defRPr>
                <a:uFillTx/>
              </a:defRPr>
            </a:lvl6pPr>
            <a:lvl7pPr marL="2057400" indent="0" algn="ctr">
              <a:buNone/>
              <a:defRPr>
                <a:uFillTx/>
              </a:defRPr>
            </a:lvl7pPr>
            <a:lvl8pPr marL="2400300" indent="0" algn="ctr">
              <a:buNone/>
              <a:defRPr>
                <a:uFillTx/>
              </a:defRPr>
            </a:lvl8pPr>
            <a:lvl9pPr marL="2743200" indent="0" algn="ctr">
              <a:buNone/>
              <a:defRPr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</a:p>
        </p:txBody>
      </p:sp>
      <p:sp>
        <p:nvSpPr>
          <p:cNvPr id="5" name="TextBox 4"/>
          <p:cNvSpPr txBox="1">
            <a:spLocks/>
          </p:cNvSpPr>
          <p:nvPr userDrawn="1"/>
        </p:nvSpPr>
        <p:spPr>
          <a:xfrm>
            <a:off x="11277602" y="6488668"/>
            <a:ext cx="74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041E9-E194-458F-BA0A-CBF3FB1A6C81}" type="slidenum">
              <a:rPr lang="en-US" smtClean="0">
                <a:uFillTx/>
              </a:rPr>
              <a:t>‹#›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781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9E3EB6E-56DF-4141-8098-392C0A98C04E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950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E5071C9-7AB9-4943-A523-264C22E84D36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9516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C378D2D-A7BD-420F-A7A1-0B1F851C5A0C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4167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918ABE3-29C8-4736-8EEB-38DE66C43943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103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818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7D3C0F5-F52A-4539-B5EE-E2DC947A890E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466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DCBF96-B279-4668-84B4-919EC591A838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34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34099FD-6CBF-4A26-A5EC-A27F7D9148AD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0620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en-US" noProof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F7F6568-78FD-4D90-91A7-63F0A3FA3A3A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1129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487A8C3-B2E6-428E-B032-14FB47B54BF3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1364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B59895A-7EB7-4E14-B938-52303D722C8E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3892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>
              <a:uFillTx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DEE8CE3-C466-49B6-A4CC-8FCD1C9EEF7B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47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9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509" y="1676400"/>
            <a:ext cx="568089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76400"/>
            <a:ext cx="569250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40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21" y="274638"/>
            <a:ext cx="9523561" cy="639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0445"/>
            <a:ext cx="5386917" cy="984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0445"/>
            <a:ext cx="5389033" cy="984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390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1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86" y="1127065"/>
            <a:ext cx="4011084" cy="704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253" y="1043796"/>
            <a:ext cx="6815667" cy="54791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549" y="183191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71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90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oc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77" y="57412"/>
            <a:ext cx="1237306" cy="112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39093" y="228600"/>
            <a:ext cx="9495684" cy="78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81820"/>
            <a:ext cx="11582400" cy="52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33" name="Picture 10" descr="NOA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7" y="57412"/>
            <a:ext cx="1275192" cy="112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399346" y="6568815"/>
            <a:ext cx="48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E77B6A3-49E7-4CD5-9516-AF00726261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uFillTx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82E4D86A-60B6-426C-BDD4-1250FC0090AF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  <p:pic>
        <p:nvPicPr>
          <p:cNvPr id="7" name="Picture 3" descr="doc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834777" y="57412"/>
            <a:ext cx="1237306" cy="112440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0" descr="NOA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35897" y="57412"/>
            <a:ext cx="1275192" cy="1124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7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mc.ncep.noaa.gov/gc_wmb/vxt/HNMMB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56853" y="1651408"/>
            <a:ext cx="9157366" cy="1112967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HMON (HNMMB): Development of a new Hurricane model for NWS/NCEP operations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915400" y="4903934"/>
            <a:ext cx="2362200" cy="1501775"/>
            <a:chOff x="4118" y="3074"/>
            <a:chExt cx="1488" cy="94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118" y="3074"/>
              <a:ext cx="1488" cy="946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" name="Picture 6" descr="ncep_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3131"/>
              <a:ext cx="1405" cy="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 descr="HF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863" y="5654822"/>
            <a:ext cx="6586779" cy="73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56278" y="3006730"/>
            <a:ext cx="6879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Helvetica" charset="0"/>
              </a:rPr>
              <a:t>Avichal</a:t>
            </a:r>
            <a:r>
              <a:rPr lang="en-US" sz="2800" i="1" dirty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Helvetica" charset="0"/>
              </a:rPr>
              <a:t>Mehra</a:t>
            </a:r>
            <a:r>
              <a:rPr lang="en-US" sz="2800" i="1" dirty="0">
                <a:solidFill>
                  <a:srgbClr val="FF0000"/>
                </a:solidFill>
                <a:latin typeface="Helvetica" charset="0"/>
              </a:rPr>
              <a:t>, EMC Hurricane and Mesoscale Teams</a:t>
            </a:r>
            <a:endParaRPr lang="en-US" sz="2000" b="1" i="1" dirty="0">
              <a:latin typeface="Helvetica" charset="0"/>
            </a:endParaRPr>
          </a:p>
          <a:p>
            <a:pPr algn="ctr"/>
            <a:r>
              <a:rPr lang="en-US" sz="2000" b="1" i="1" dirty="0">
                <a:latin typeface="Helvetica" charset="0"/>
              </a:rPr>
              <a:t>Environmental Modeling Center</a:t>
            </a:r>
          </a:p>
          <a:p>
            <a:pPr algn="ctr"/>
            <a:r>
              <a:rPr lang="en-US" sz="2000" b="1" i="1" dirty="0">
                <a:latin typeface="Helvetica" charset="0"/>
              </a:rPr>
              <a:t>NOAA / NWS / NCEP </a:t>
            </a:r>
          </a:p>
        </p:txBody>
      </p:sp>
    </p:spTree>
    <p:extLst>
      <p:ext uri="{BB962C8B-B14F-4D97-AF65-F5344CB8AC3E}">
        <p14:creationId xmlns:p14="http://schemas.microsoft.com/office/powerpoint/2010/main" val="34923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71121" y="71538"/>
            <a:ext cx="673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HMON Workflow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31655" y="4023360"/>
            <a:ext cx="1814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1655" y="4203896"/>
            <a:ext cx="1814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76" y="1445791"/>
            <a:ext cx="7086600" cy="4683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8376" y="2845191"/>
            <a:ext cx="1485900" cy="38100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HYCOM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6976" y="4300185"/>
            <a:ext cx="990600" cy="369332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Coupler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2529401" y="3239599"/>
            <a:ext cx="323850" cy="1060585"/>
          </a:xfrm>
          <a:prstGeom prst="up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3167576" y="4300186"/>
            <a:ext cx="1524000" cy="29760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962356" y="3922542"/>
            <a:ext cx="1814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62356" y="4063218"/>
            <a:ext cx="1814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003969" y="4773881"/>
            <a:ext cx="1911927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>
            <a:spLocks/>
          </p:cNvSpPr>
          <p:nvPr/>
        </p:nvSpPr>
        <p:spPr>
          <a:xfrm flipV="1">
            <a:off x="2405880" y="4786200"/>
            <a:ext cx="1225080" cy="36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2"/>
          <p:cNvSpPr>
            <a:spLocks/>
          </p:cNvSpPr>
          <p:nvPr/>
        </p:nvSpPr>
        <p:spPr>
          <a:xfrm flipV="1">
            <a:off x="4536000" y="4786560"/>
            <a:ext cx="1225080" cy="36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3"/>
          <p:cNvSpPr>
            <a:spLocks/>
          </p:cNvSpPr>
          <p:nvPr/>
        </p:nvSpPr>
        <p:spPr>
          <a:xfrm rot="21309600">
            <a:off x="3607920" y="2345040"/>
            <a:ext cx="1671120" cy="51408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4"/>
          <p:cNvSpPr>
            <a:spLocks/>
          </p:cNvSpPr>
          <p:nvPr/>
        </p:nvSpPr>
        <p:spPr>
          <a:xfrm rot="21309600">
            <a:off x="3544920" y="2358360"/>
            <a:ext cx="780840" cy="45288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5"/>
          <p:cNvSpPr>
            <a:spLocks/>
          </p:cNvSpPr>
          <p:nvPr/>
        </p:nvSpPr>
        <p:spPr>
          <a:xfrm flipH="1">
            <a:off x="2340720" y="2404080"/>
            <a:ext cx="1279800" cy="122868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6"/>
          <p:cNvSpPr>
            <a:spLocks/>
          </p:cNvSpPr>
          <p:nvPr/>
        </p:nvSpPr>
        <p:spPr>
          <a:xfrm flipH="1">
            <a:off x="2249280" y="2404080"/>
            <a:ext cx="1462680" cy="38376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7"/>
          <p:cNvSpPr>
            <a:spLocks/>
          </p:cNvSpPr>
          <p:nvPr/>
        </p:nvSpPr>
        <p:spPr>
          <a:xfrm>
            <a:off x="8494920" y="2321280"/>
            <a:ext cx="8640" cy="38376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8"/>
          <p:cNvSpPr>
            <a:spLocks/>
          </p:cNvSpPr>
          <p:nvPr/>
        </p:nvSpPr>
        <p:spPr>
          <a:xfrm>
            <a:off x="7689960" y="3262680"/>
            <a:ext cx="360" cy="1293840"/>
          </a:xfrm>
          <a:prstGeom prst="straightConnector1">
            <a:avLst/>
          </a:prstGeom>
          <a:noFill/>
          <a:ln w="2556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9"/>
          <p:cNvSpPr>
            <a:spLocks/>
          </p:cNvSpPr>
          <p:nvPr/>
        </p:nvSpPr>
        <p:spPr>
          <a:xfrm flipH="1">
            <a:off x="8898840" y="4102200"/>
            <a:ext cx="360" cy="45396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10"/>
          <p:cNvSpPr>
            <a:spLocks/>
          </p:cNvSpPr>
          <p:nvPr/>
        </p:nvSpPr>
        <p:spPr>
          <a:xfrm>
            <a:off x="8503920" y="1580760"/>
            <a:ext cx="8640" cy="38376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11"/>
          <p:cNvSpPr>
            <a:spLocks/>
          </p:cNvSpPr>
          <p:nvPr/>
        </p:nvSpPr>
        <p:spPr>
          <a:xfrm>
            <a:off x="8901720" y="3265920"/>
            <a:ext cx="4680" cy="42408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12"/>
          <p:cNvSpPr>
            <a:spLocks/>
          </p:cNvSpPr>
          <p:nvPr/>
        </p:nvSpPr>
        <p:spPr>
          <a:xfrm>
            <a:off x="7569360" y="1200600"/>
            <a:ext cx="1799280" cy="47016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Launch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CustomShape 13"/>
          <p:cNvSpPr>
            <a:spLocks/>
          </p:cNvSpPr>
          <p:nvPr/>
        </p:nvSpPr>
        <p:spPr>
          <a:xfrm>
            <a:off x="5758200" y="4557600"/>
            <a:ext cx="3803760" cy="47016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Forecast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CustomShape 14"/>
          <p:cNvSpPr>
            <a:spLocks/>
          </p:cNvSpPr>
          <p:nvPr/>
        </p:nvSpPr>
        <p:spPr>
          <a:xfrm>
            <a:off x="7947000" y="3675960"/>
            <a:ext cx="1899360" cy="57204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Vortex Relocation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(GFS tracker)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CustomShape 15"/>
          <p:cNvSpPr>
            <a:spLocks/>
          </p:cNvSpPr>
          <p:nvPr/>
        </p:nvSpPr>
        <p:spPr>
          <a:xfrm>
            <a:off x="6940800" y="6309720"/>
            <a:ext cx="1529280" cy="47016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Archive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CustomShape 16"/>
          <p:cNvSpPr>
            <a:spLocks/>
          </p:cNvSpPr>
          <p:nvPr/>
        </p:nvSpPr>
        <p:spPr>
          <a:xfrm flipH="1">
            <a:off x="6908400" y="5033160"/>
            <a:ext cx="779040" cy="40680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17"/>
          <p:cNvSpPr>
            <a:spLocks/>
          </p:cNvSpPr>
          <p:nvPr/>
        </p:nvSpPr>
        <p:spPr>
          <a:xfrm>
            <a:off x="7692840" y="5028840"/>
            <a:ext cx="806760" cy="41112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18"/>
          <p:cNvSpPr>
            <a:spLocks/>
          </p:cNvSpPr>
          <p:nvPr/>
        </p:nvSpPr>
        <p:spPr>
          <a:xfrm>
            <a:off x="6908760" y="5909760"/>
            <a:ext cx="841680" cy="41040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19"/>
          <p:cNvSpPr>
            <a:spLocks/>
          </p:cNvSpPr>
          <p:nvPr/>
        </p:nvSpPr>
        <p:spPr>
          <a:xfrm>
            <a:off x="7182000" y="2685240"/>
            <a:ext cx="2573640" cy="60048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NPS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(Geo static for domains, GFS)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CustomShape 20"/>
          <p:cNvSpPr>
            <a:spLocks/>
          </p:cNvSpPr>
          <p:nvPr/>
        </p:nvSpPr>
        <p:spPr>
          <a:xfrm flipH="1">
            <a:off x="7692120" y="5909760"/>
            <a:ext cx="806760" cy="41112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21"/>
          <p:cNvSpPr>
            <a:spLocks/>
          </p:cNvSpPr>
          <p:nvPr/>
        </p:nvSpPr>
        <p:spPr>
          <a:xfrm>
            <a:off x="3527206" y="-94140"/>
            <a:ext cx="5300852" cy="637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Detailed HMON Workflow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7" name="CustomShape 22"/>
          <p:cNvSpPr>
            <a:spLocks/>
          </p:cNvSpPr>
          <p:nvPr/>
        </p:nvSpPr>
        <p:spPr>
          <a:xfrm>
            <a:off x="3585600" y="2786040"/>
            <a:ext cx="1420920" cy="47052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BC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CustomShape 23"/>
          <p:cNvSpPr>
            <a:spLocks/>
          </p:cNvSpPr>
          <p:nvPr/>
        </p:nvSpPr>
        <p:spPr>
          <a:xfrm>
            <a:off x="1800000" y="3633120"/>
            <a:ext cx="914040" cy="47520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IC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CustomShape 24"/>
          <p:cNvSpPr>
            <a:spLocks/>
          </p:cNvSpPr>
          <p:nvPr/>
        </p:nvSpPr>
        <p:spPr>
          <a:xfrm>
            <a:off x="2277360" y="1452600"/>
            <a:ext cx="410040" cy="360"/>
          </a:xfrm>
          <a:prstGeom prst="straightConnector1">
            <a:avLst/>
          </a:prstGeom>
          <a:noFill/>
          <a:ln w="25560">
            <a:solidFill>
              <a:srgbClr val="999999"/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25"/>
          <p:cNvSpPr>
            <a:spLocks/>
          </p:cNvSpPr>
          <p:nvPr/>
        </p:nvSpPr>
        <p:spPr>
          <a:xfrm>
            <a:off x="2250720" y="614880"/>
            <a:ext cx="280296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</a:rPr>
              <a:t>Ocean Component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CustomShape 26"/>
          <p:cNvSpPr>
            <a:spLocks/>
          </p:cNvSpPr>
          <p:nvPr/>
        </p:nvSpPr>
        <p:spPr>
          <a:xfrm>
            <a:off x="10235880" y="3604320"/>
            <a:ext cx="1337400" cy="680760"/>
          </a:xfrm>
          <a:prstGeom prst="roundRect">
            <a:avLst>
              <a:gd name="adj" fmla="val 13782"/>
            </a:avLst>
          </a:prstGeom>
          <a:solidFill>
            <a:srgbClr val="CCCCCC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DejaVu Sans"/>
              </a:rPr>
              <a:t>Previous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/>
                <a:ea typeface="DejaVu Sans"/>
              </a:rPr>
              <a:t> 6 Hr forecast cycle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CustomShape 27"/>
          <p:cNvSpPr>
            <a:spLocks/>
          </p:cNvSpPr>
          <p:nvPr/>
        </p:nvSpPr>
        <p:spPr>
          <a:xfrm flipH="1">
            <a:off x="9379800" y="1452600"/>
            <a:ext cx="397440" cy="360"/>
          </a:xfrm>
          <a:prstGeom prst="straightConnector1">
            <a:avLst/>
          </a:prstGeom>
          <a:solidFill>
            <a:srgbClr val="B3B3B3"/>
          </a:solidFill>
          <a:ln w="25560">
            <a:solidFill>
              <a:srgbClr val="999999"/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28"/>
          <p:cNvSpPr>
            <a:spLocks/>
          </p:cNvSpPr>
          <p:nvPr/>
        </p:nvSpPr>
        <p:spPr>
          <a:xfrm>
            <a:off x="9764280" y="1174680"/>
            <a:ext cx="1370160" cy="470160"/>
          </a:xfrm>
          <a:prstGeom prst="roundRect">
            <a:avLst>
              <a:gd name="adj" fmla="val 13782"/>
            </a:avLst>
          </a:prstGeom>
          <a:solidFill>
            <a:srgbClr val="CCCCCC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TC Vitals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Storm message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CustomShape 29"/>
          <p:cNvSpPr>
            <a:spLocks/>
          </p:cNvSpPr>
          <p:nvPr/>
        </p:nvSpPr>
        <p:spPr>
          <a:xfrm>
            <a:off x="604080" y="1174680"/>
            <a:ext cx="1685160" cy="914040"/>
          </a:xfrm>
          <a:prstGeom prst="roundRect">
            <a:avLst>
              <a:gd name="adj" fmla="val 13782"/>
            </a:avLst>
          </a:prstGeom>
          <a:solidFill>
            <a:srgbClr val="CCCCCC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TC Vitals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Grid table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GDAS/GFS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Global RTOFS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CustomShape 30"/>
          <p:cNvSpPr>
            <a:spLocks/>
          </p:cNvSpPr>
          <p:nvPr/>
        </p:nvSpPr>
        <p:spPr>
          <a:xfrm flipH="1">
            <a:off x="1883520" y="4103640"/>
            <a:ext cx="374040" cy="43848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" name="CustomShape 31"/>
          <p:cNvSpPr>
            <a:spLocks/>
          </p:cNvSpPr>
          <p:nvPr/>
        </p:nvSpPr>
        <p:spPr>
          <a:xfrm>
            <a:off x="1424160" y="3238920"/>
            <a:ext cx="360" cy="130716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32"/>
          <p:cNvSpPr>
            <a:spLocks/>
          </p:cNvSpPr>
          <p:nvPr/>
        </p:nvSpPr>
        <p:spPr>
          <a:xfrm>
            <a:off x="966960" y="4557600"/>
            <a:ext cx="1608840" cy="46584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24 Hr nowcast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CustomShape 33"/>
          <p:cNvSpPr>
            <a:spLocks/>
          </p:cNvSpPr>
          <p:nvPr/>
        </p:nvSpPr>
        <p:spPr>
          <a:xfrm>
            <a:off x="5268240" y="2786040"/>
            <a:ext cx="1585440" cy="47088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Forcing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(GFS for 132 Hr)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CustomShape 34"/>
          <p:cNvSpPr>
            <a:spLocks/>
          </p:cNvSpPr>
          <p:nvPr/>
        </p:nvSpPr>
        <p:spPr>
          <a:xfrm>
            <a:off x="649800" y="2786760"/>
            <a:ext cx="1606320" cy="46944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Forcing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(GDAS for 26 Hr)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CustomShape 35"/>
          <p:cNvSpPr>
            <a:spLocks/>
          </p:cNvSpPr>
          <p:nvPr/>
        </p:nvSpPr>
        <p:spPr>
          <a:xfrm>
            <a:off x="3640320" y="4556880"/>
            <a:ext cx="1005480" cy="47520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IC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CustomShape 36"/>
          <p:cNvSpPr>
            <a:spLocks/>
          </p:cNvSpPr>
          <p:nvPr/>
        </p:nvSpPr>
        <p:spPr>
          <a:xfrm>
            <a:off x="7569360" y="1948320"/>
            <a:ext cx="1799280" cy="46980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Configure domains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CustomShape 37"/>
          <p:cNvSpPr>
            <a:spLocks/>
          </p:cNvSpPr>
          <p:nvPr/>
        </p:nvSpPr>
        <p:spPr>
          <a:xfrm flipH="1">
            <a:off x="9846360" y="3981960"/>
            <a:ext cx="397440" cy="360"/>
          </a:xfrm>
          <a:prstGeom prst="straightConnector1">
            <a:avLst/>
          </a:prstGeom>
          <a:solidFill>
            <a:srgbClr val="B3B3B3"/>
          </a:solidFill>
          <a:ln w="25560">
            <a:solidFill>
              <a:srgbClr val="999999"/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38"/>
          <p:cNvSpPr>
            <a:spLocks/>
          </p:cNvSpPr>
          <p:nvPr/>
        </p:nvSpPr>
        <p:spPr>
          <a:xfrm>
            <a:off x="4793760" y="3967920"/>
            <a:ext cx="959760" cy="60300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39"/>
          <p:cNvSpPr>
            <a:spLocks/>
          </p:cNvSpPr>
          <p:nvPr/>
        </p:nvSpPr>
        <p:spPr>
          <a:xfrm>
            <a:off x="7376760" y="614880"/>
            <a:ext cx="366732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DejaVu Sans"/>
              </a:rPr>
              <a:t>Atmospheric Component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CustomShape 40"/>
          <p:cNvSpPr>
            <a:spLocks/>
          </p:cNvSpPr>
          <p:nvPr/>
        </p:nvSpPr>
        <p:spPr>
          <a:xfrm>
            <a:off x="8976960" y="3282120"/>
            <a:ext cx="7855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IC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CustomShape 41"/>
          <p:cNvSpPr>
            <a:spLocks/>
          </p:cNvSpPr>
          <p:nvPr/>
        </p:nvSpPr>
        <p:spPr>
          <a:xfrm>
            <a:off x="7690320" y="3287520"/>
            <a:ext cx="6958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BC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CustomShape 42"/>
          <p:cNvSpPr>
            <a:spLocks/>
          </p:cNvSpPr>
          <p:nvPr/>
        </p:nvSpPr>
        <p:spPr>
          <a:xfrm flipH="1">
            <a:off x="2570400" y="4003920"/>
            <a:ext cx="1234080" cy="54828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43"/>
          <p:cNvSpPr>
            <a:spLocks/>
          </p:cNvSpPr>
          <p:nvPr/>
        </p:nvSpPr>
        <p:spPr>
          <a:xfrm>
            <a:off x="6007680" y="5439600"/>
            <a:ext cx="1529280" cy="47016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Post-processing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CustomShape 44"/>
          <p:cNvSpPr>
            <a:spLocks/>
          </p:cNvSpPr>
          <p:nvPr/>
        </p:nvSpPr>
        <p:spPr>
          <a:xfrm>
            <a:off x="7869600" y="5439600"/>
            <a:ext cx="1529280" cy="47016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Vortex tracker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CustomShape 45"/>
          <p:cNvSpPr>
            <a:spLocks/>
          </p:cNvSpPr>
          <p:nvPr/>
        </p:nvSpPr>
        <p:spPr>
          <a:xfrm>
            <a:off x="3587400" y="1603080"/>
            <a:ext cx="4680" cy="36144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46"/>
          <p:cNvSpPr>
            <a:spLocks/>
          </p:cNvSpPr>
          <p:nvPr/>
        </p:nvSpPr>
        <p:spPr>
          <a:xfrm>
            <a:off x="2669040" y="1200600"/>
            <a:ext cx="1799280" cy="47016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Launch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CustomShape 47"/>
          <p:cNvSpPr>
            <a:spLocks/>
          </p:cNvSpPr>
          <p:nvPr/>
        </p:nvSpPr>
        <p:spPr>
          <a:xfrm>
            <a:off x="2669040" y="1948320"/>
            <a:ext cx="1799280" cy="46980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ejaVu Sans"/>
              </a:rPr>
              <a:t>Select domain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CustomShape 48"/>
          <p:cNvSpPr>
            <a:spLocks/>
          </p:cNvSpPr>
          <p:nvPr/>
        </p:nvSpPr>
        <p:spPr>
          <a:xfrm>
            <a:off x="3383280" y="3728520"/>
            <a:ext cx="731160" cy="27972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24Hr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CustomShape 49"/>
          <p:cNvSpPr>
            <a:spLocks/>
          </p:cNvSpPr>
          <p:nvPr/>
        </p:nvSpPr>
        <p:spPr>
          <a:xfrm>
            <a:off x="4490640" y="3728520"/>
            <a:ext cx="737640" cy="279720"/>
          </a:xfrm>
          <a:prstGeom prst="roundRect">
            <a:avLst>
              <a:gd name="adj" fmla="val 13782"/>
            </a:avLst>
          </a:prstGeom>
          <a:solidFill>
            <a:srgbClr val="9A9A9A"/>
          </a:solidFill>
          <a:ln w="19080">
            <a:solidFill>
              <a:schemeClr val="tx1">
                <a:lumMod val="65000"/>
                <a:lumOff val="35000"/>
              </a:schemeClr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126 Hr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CustomShape 50"/>
          <p:cNvSpPr>
            <a:spLocks/>
          </p:cNvSpPr>
          <p:nvPr/>
        </p:nvSpPr>
        <p:spPr>
          <a:xfrm>
            <a:off x="6322320" y="3256200"/>
            <a:ext cx="360" cy="1293840"/>
          </a:xfrm>
          <a:prstGeom prst="straightConnector1">
            <a:avLst/>
          </a:prstGeom>
          <a:noFill/>
          <a:ln w="2556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51"/>
          <p:cNvSpPr>
            <a:spLocks/>
          </p:cNvSpPr>
          <p:nvPr/>
        </p:nvSpPr>
        <p:spPr>
          <a:xfrm flipH="1">
            <a:off x="3673440" y="3263760"/>
            <a:ext cx="631800" cy="46908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52"/>
          <p:cNvSpPr>
            <a:spLocks/>
          </p:cNvSpPr>
          <p:nvPr/>
        </p:nvSpPr>
        <p:spPr>
          <a:xfrm>
            <a:off x="4311000" y="3258720"/>
            <a:ext cx="642960" cy="474120"/>
          </a:xfrm>
          <a:prstGeom prst="straightConnector1">
            <a:avLst/>
          </a:prstGeom>
          <a:noFill/>
          <a:ln w="255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53"/>
          <p:cNvSpPr>
            <a:spLocks/>
          </p:cNvSpPr>
          <p:nvPr/>
        </p:nvSpPr>
        <p:spPr>
          <a:xfrm>
            <a:off x="2858040" y="3877200"/>
            <a:ext cx="529920" cy="8640"/>
          </a:xfrm>
          <a:prstGeom prst="straightConnector1">
            <a:avLst/>
          </a:prstGeom>
          <a:noFill/>
          <a:ln w="273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54"/>
          <p:cNvSpPr>
            <a:spLocks/>
          </p:cNvSpPr>
          <p:nvPr/>
        </p:nvSpPr>
        <p:spPr>
          <a:xfrm flipH="1">
            <a:off x="2724480" y="3881520"/>
            <a:ext cx="529920" cy="360"/>
          </a:xfrm>
          <a:prstGeom prst="straightConnector1">
            <a:avLst/>
          </a:prstGeom>
          <a:noFill/>
          <a:ln w="27360">
            <a:solidFill>
              <a:schemeClr val="tx1">
                <a:lumMod val="95000"/>
                <a:lumOff val="5000"/>
              </a:schemeClr>
            </a:solidFill>
            <a:round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49300" y="6544800"/>
            <a:ext cx="447960" cy="365125"/>
          </a:xfrm>
        </p:spPr>
        <p:txBody>
          <a:bodyPr/>
          <a:lstStyle/>
          <a:p>
            <a:pPr>
              <a:defRPr>
                <a:uFillTx/>
              </a:defRPr>
            </a:pPr>
            <a:fld id="{37DCBF96-B279-4668-84B4-919EC591A838}" type="slidenum">
              <a:rPr lang="en-US" sz="1600" smtClean="0">
                <a:solidFill>
                  <a:schemeClr val="tx1"/>
                </a:solidFill>
                <a:uFillTx/>
              </a:rPr>
              <a:pPr>
                <a:defRPr>
                  <a:uFillTx/>
                </a:defRPr>
              </a:pPr>
              <a:t>11</a:t>
            </a:fld>
            <a:endParaRPr lang="en-US" sz="1600" dirty="0">
              <a:solidFill>
                <a:schemeClr val="tx1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6360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3065" y="13098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options in HMON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82905"/>
              </p:ext>
            </p:extLst>
          </p:nvPr>
        </p:nvGraphicFramePr>
        <p:xfrm>
          <a:off x="1953065" y="1379995"/>
          <a:ext cx="8223322" cy="501512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288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4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5839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     Physics Package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2400" dirty="0"/>
                        <a:t>microphysics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Fer_hires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2400" dirty="0"/>
                        <a:t>shortwave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RRTM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2400" dirty="0"/>
                        <a:t>longwave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RRTM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5874">
                <a:tc>
                  <a:txBody>
                    <a:bodyPr/>
                    <a:lstStyle/>
                    <a:p>
                      <a:r>
                        <a:rPr lang="en-US" sz="2400" dirty="0"/>
                        <a:t>turbulence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GFSHUR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2400" dirty="0"/>
                        <a:t>convection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SASHUR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2400" dirty="0" err="1"/>
                        <a:t>sfc_layer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GFDL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2400" dirty="0" err="1"/>
                        <a:t>land_surface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noah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7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3065" y="13098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 vs GFDL vs HMON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27189"/>
              </p:ext>
            </p:extLst>
          </p:nvPr>
        </p:nvGraphicFramePr>
        <p:xfrm>
          <a:off x="442451" y="1457140"/>
          <a:ext cx="11474247" cy="54008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73046">
                  <a:extLst>
                    <a:ext uri="{9D8B030D-6E8A-4147-A177-3AD203B41FA5}">
                      <a16:colId xmlns="" xmlns:a16="http://schemas.microsoft.com/office/drawing/2014/main" val="3639300672"/>
                    </a:ext>
                  </a:extLst>
                </a:gridCol>
                <a:gridCol w="3582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6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119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1130"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HWRF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GFDL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HMON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950">
                <a:tc>
                  <a:txBody>
                    <a:bodyPr/>
                    <a:lstStyle/>
                    <a:p>
                      <a:r>
                        <a:rPr lang="en-US" sz="1800" dirty="0" err="1"/>
                        <a:t>Dycore</a:t>
                      </a:r>
                      <a:endParaRPr lang="en-US" sz="18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Non-hydrostatic,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 NMM-E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Hydrostatic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Non-hydrostatic,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NMM-B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r>
                        <a:rPr lang="en-US" sz="1800" dirty="0"/>
                        <a:t>Nesting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18/6/2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B050"/>
                          </a:solidFill>
                        </a:rPr>
                        <a:t>kms</a:t>
                      </a:r>
                      <a:r>
                        <a:rPr lang="en-US" sz="1800" baseline="0" dirty="0"/>
                        <a:t>; 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75°/25°/8.3°,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Full two-way moving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½.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,1/6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,1/18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; 75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/11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/5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Two-way moving with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bc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18/6/2 </a:t>
                      </a:r>
                      <a:r>
                        <a:rPr lang="en-US" sz="1800" dirty="0" err="1">
                          <a:solidFill>
                            <a:srgbClr val="00B050"/>
                          </a:solidFill>
                        </a:rPr>
                        <a:t>kms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75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/12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°/8°,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Full two-way moving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1800" dirty="0"/>
                        <a:t>Data Assimilation and Initialization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Self-cycled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wo-way HWRF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EnKF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-GSI with inner core DA (TDR); Vortex relocation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adjustment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Spin-up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using idealized axisymmetric vortex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NDAS, NLDAS with partial cycling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;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Vortex relocation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&amp;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adjustment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5874">
                <a:tc>
                  <a:txBody>
                    <a:bodyPr/>
                    <a:lstStyle/>
                    <a:p>
                      <a:r>
                        <a:rPr lang="en-US" sz="1800" dirty="0"/>
                        <a:t>Physics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Updated surface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(GFDL),GFS-EDMF PBL, Scale-aware SAS, 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NOAH LSM, RRTM, Ferrier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Surface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(GFDL), GFS PBL(2014), SAS, GFDL LSM, 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RRTM, Ferrier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Surface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(GFDL), GFS PBL (2015), SAS,  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NOAH LSM,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RRTM, Ferrier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3675">
                <a:tc>
                  <a:txBody>
                    <a:bodyPr/>
                    <a:lstStyle/>
                    <a:p>
                      <a:r>
                        <a:rPr lang="en-US" sz="1800" dirty="0"/>
                        <a:t>Coupling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MPIPOM,</a:t>
                      </a:r>
                      <a:r>
                        <a:rPr lang="en-US" sz="1800" baseline="0" dirty="0">
                          <a:solidFill>
                            <a:srgbClr val="00B050"/>
                          </a:solidFill>
                        </a:rPr>
                        <a:t>  RTOFS/GDEM </a:t>
                      </a:r>
                      <a:r>
                        <a:rPr lang="en-US" sz="1800" baseline="0" dirty="0" err="1">
                          <a:solidFill>
                            <a:srgbClr val="FF0000"/>
                          </a:solidFill>
                        </a:rPr>
                        <a:t>Wavewatch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-III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MPIPOM, RTOFS/GDEM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No waves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HYCOM,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RTOFS/NCODA,</a:t>
                      </a:r>
                    </a:p>
                    <a:p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waves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0224">
                <a:tc>
                  <a:txBody>
                    <a:bodyPr/>
                    <a:lstStyle/>
                    <a:p>
                      <a:r>
                        <a:rPr lang="en-US" sz="1800" dirty="0"/>
                        <a:t>Post-processing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NHC interpolation method,</a:t>
                      </a:r>
                    </a:p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GFDL tracker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NHC interpolation Method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In-line tracker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NHC interpolation method,</a:t>
                      </a:r>
                    </a:p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GFDL tracker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8206">
                <a:tc>
                  <a:txBody>
                    <a:bodyPr/>
                    <a:lstStyle/>
                    <a:p>
                      <a:r>
                        <a:rPr lang="en-US" sz="1800" dirty="0"/>
                        <a:t>NEMS/NUOPC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No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Yes with moving nests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2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97390" y="2901073"/>
            <a:ext cx="953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2014-2016 Retrospective Statistics for HMON</a:t>
            </a:r>
          </a:p>
        </p:txBody>
      </p:sp>
    </p:spTree>
    <p:extLst>
      <p:ext uri="{BB962C8B-B14F-4D97-AF65-F5344CB8AC3E}">
        <p14:creationId xmlns:p14="http://schemas.microsoft.com/office/powerpoint/2010/main" val="29695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721922" y="0"/>
            <a:ext cx="8488878" cy="86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2017 HMON Performance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 North Atlantic Basin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4863" y="4104850"/>
            <a:ext cx="4726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2017 HMON track errors shows significant improvement as compared to GFDL errors especially at long-lead times.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Intensity errors are also considerably less than GFDL with improved results for early lead-times (up to 48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hrs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).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Preliminary results.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47" y="862157"/>
            <a:ext cx="4010509" cy="2899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47" y="3796364"/>
            <a:ext cx="4046851" cy="2925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63" y="768570"/>
            <a:ext cx="4188647" cy="30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9214" y="119133"/>
            <a:ext cx="8173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2014-16 Atlantic Basin: Relative to GFDL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(interpolated)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702" y="5195702"/>
            <a:ext cx="943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HMON has improved track skills as compared to GFDL with an average improvement of  more than 8%. It also has improved intensity skills with a mean improvement of  &gt;15%.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5" y="1306916"/>
            <a:ext cx="4934741" cy="3567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12" y="1306915"/>
            <a:ext cx="4934741" cy="35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721922" y="0"/>
            <a:ext cx="8488878" cy="86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2017 HMON Performance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 North East </a:t>
            </a:r>
            <a:r>
              <a:rPr lang="en-US" sz="280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Pacific</a:t>
            </a:r>
            <a:r>
              <a:rPr lang="en-US" sz="2800" b="1" i="0" u="none" strike="noStrike" cap="none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Basin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6107" y="3995678"/>
            <a:ext cx="5241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2017 HMON has much better results than GFDL for track error in the East Pacific basin.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2017 HMON has much superior results than GFDL for intensity errors at all lead times in the East Pacific basin.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Intensity bias is also much improved as compared to GFDL.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Preliminary results.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95" y="866898"/>
            <a:ext cx="4102697" cy="2965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95" y="3832562"/>
            <a:ext cx="4102697" cy="2965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07" y="861479"/>
            <a:ext cx="4117692" cy="29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1480" y="191927"/>
            <a:ext cx="8987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2014-16 East Pacific Basin: Relative to GFDL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(interpolated)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2927" y="5347455"/>
            <a:ext cx="9704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HMON has improved track skills as compared to GFDL with an average improvement of  more than 15%. It also has significantly improved intensity skills with a mean improvement of  &gt;20%.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" y="1330754"/>
            <a:ext cx="5018195" cy="3627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67" y="1287485"/>
            <a:ext cx="5137912" cy="37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535" y="439174"/>
            <a:ext cx="8159863" cy="876300"/>
          </a:xfrm>
        </p:spPr>
        <p:txBody>
          <a:bodyPr>
            <a:normAutofit fontScale="90000"/>
          </a:bodyPr>
          <a:lstStyle/>
          <a:p>
            <a:r>
              <a:rPr lang="en-US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HMON verification Statistics: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52" y="1733727"/>
            <a:ext cx="11254001" cy="4213958"/>
          </a:xfrm>
        </p:spPr>
        <p:txBody>
          <a:bodyPr>
            <a:normAutofit fontScale="92500"/>
          </a:bodyPr>
          <a:lstStyle/>
          <a:p>
            <a:r>
              <a:rPr lang="en-US" dirty="0"/>
              <a:t>Compared with GFDL, HMON consistently shows </a:t>
            </a:r>
            <a:r>
              <a:rPr lang="en-US" b="1" dirty="0"/>
              <a:t>improved performance </a:t>
            </a:r>
            <a:r>
              <a:rPr lang="en-US" dirty="0"/>
              <a:t>for track and intensity skill for the North Atlantic basin (based on 2014-16 seasons)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Compared with GFDL, it also consistently shows </a:t>
            </a:r>
            <a:r>
              <a:rPr lang="en-US" b="1" dirty="0"/>
              <a:t>improved performance </a:t>
            </a:r>
            <a:r>
              <a:rPr lang="en-US" dirty="0"/>
              <a:t>for track and intensity skill for the North East Pacific basin (based on 2014-16 seasons)</a:t>
            </a:r>
          </a:p>
          <a:p>
            <a:endParaRPr lang="en-US" dirty="0"/>
          </a:p>
          <a:p>
            <a:r>
              <a:rPr lang="en-US" dirty="0"/>
              <a:t>Results are different from HWRF and usually exhibit larger track errors in comparison especially at longer lead-times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Check impact on NHC consensus model tracks and intensity forecasts before operational implementation (NHC)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4382" y="1975326"/>
            <a:ext cx="4187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/>
                <a:cs typeface="Cambria"/>
              </a:rPr>
              <a:t>HMON</a:t>
            </a:r>
            <a:r>
              <a:rPr lang="en-US" sz="3200" dirty="0">
                <a:latin typeface="Cambria"/>
                <a:cs typeface="Cambria"/>
              </a:rPr>
              <a:t>: </a:t>
            </a:r>
            <a:r>
              <a:rPr lang="en-US" sz="3200" b="1" dirty="0">
                <a:latin typeface="Cambria"/>
                <a:cs typeface="Cambria"/>
              </a:rPr>
              <a:t>H</a:t>
            </a:r>
            <a:r>
              <a:rPr lang="en-US" sz="3200" dirty="0">
                <a:latin typeface="Cambria"/>
                <a:cs typeface="Cambria"/>
              </a:rPr>
              <a:t>urricanes in a </a:t>
            </a:r>
            <a:r>
              <a:rPr lang="en-US" sz="3200" b="1" dirty="0">
                <a:latin typeface="Cambria"/>
                <a:cs typeface="Cambria"/>
              </a:rPr>
              <a:t>M</a:t>
            </a:r>
            <a:r>
              <a:rPr lang="en-US" sz="3200" dirty="0">
                <a:latin typeface="Cambria"/>
                <a:cs typeface="Cambria"/>
              </a:rPr>
              <a:t>ulti-scale </a:t>
            </a:r>
          </a:p>
          <a:p>
            <a:r>
              <a:rPr lang="en-US" sz="3200" b="1" dirty="0">
                <a:latin typeface="Cambria"/>
                <a:cs typeface="Cambria"/>
              </a:rPr>
              <a:t>O</a:t>
            </a:r>
            <a:r>
              <a:rPr lang="en-US" sz="3200" dirty="0">
                <a:latin typeface="Cambria"/>
                <a:cs typeface="Cambria"/>
              </a:rPr>
              <a:t>cean coupled </a:t>
            </a:r>
          </a:p>
          <a:p>
            <a:r>
              <a:rPr lang="en-US" sz="3200" b="1" dirty="0">
                <a:latin typeface="Cambria"/>
                <a:cs typeface="Cambria"/>
              </a:rPr>
              <a:t>N</a:t>
            </a:r>
            <a:r>
              <a:rPr lang="en-US" sz="3200" dirty="0">
                <a:latin typeface="Cambria"/>
                <a:cs typeface="Cambria"/>
              </a:rPr>
              <a:t>on-hydrostatic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748" y="5282905"/>
            <a:ext cx="1181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HMON: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Implements a long-term strategy at NCEP/EMC for multiple static and moving nests globally, with one- and two-way interaction and coupled to other (ocean, wave, sea ice, surge, inundation, etc.) models using NEMS-NUOPC infrastructure.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02319" y="178955"/>
            <a:ext cx="10071651" cy="1120335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HMON: A New Operational Hurricane Model </a:t>
            </a:r>
            <a:b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at NCEP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0" y="1249414"/>
            <a:ext cx="3437853" cy="346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3" y="1311724"/>
            <a:ext cx="3915303" cy="3512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6453" y="1159410"/>
            <a:ext cx="7009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n w="3175">
                  <a:noFill/>
                </a:ln>
                <a:solidFill>
                  <a:schemeClr val="bg1"/>
                </a:solidFill>
              </a:rPr>
              <a:t>HMON</a:t>
            </a:r>
          </a:p>
        </p:txBody>
      </p:sp>
    </p:spTree>
    <p:extLst>
      <p:ext uri="{BB962C8B-B14F-4D97-AF65-F5344CB8AC3E}">
        <p14:creationId xmlns:p14="http://schemas.microsoft.com/office/powerpoint/2010/main" val="27981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45080"/>
              </p:ext>
            </p:extLst>
          </p:nvPr>
        </p:nvGraphicFramePr>
        <p:xfrm>
          <a:off x="1879210" y="1676400"/>
          <a:ext cx="9042400" cy="39355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400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13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uFillTx/>
                        </a:rPr>
                        <a:t>Operational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uFillTx/>
                        </a:rPr>
                        <a:t>2016</a:t>
                      </a:r>
                    </a:p>
                    <a:p>
                      <a:pPr algn="ctr"/>
                      <a:r>
                        <a:rPr lang="en-US" sz="2400" dirty="0">
                          <a:uFillTx/>
                        </a:rPr>
                        <a:t>(nodes)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uFillTx/>
                        </a:rPr>
                        <a:t>2017</a:t>
                      </a:r>
                      <a:r>
                        <a:rPr lang="en-US" sz="2400" baseline="0" dirty="0">
                          <a:uFillTx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>
                          <a:uFillTx/>
                        </a:rPr>
                        <a:t>(nodes)</a:t>
                      </a:r>
                      <a:endParaRPr lang="en-US" sz="2400" dirty="0"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uFillTx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uFillTx/>
                        </a:rPr>
                        <a:t>HWRF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uFillTx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uFillTx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>
                          <a:solidFill>
                            <a:srgbClr val="FF0000"/>
                          </a:solidFill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en-US" sz="1800" kern="1200" baseline="0" dirty="0">
                          <a:solidFill>
                            <a:srgbClr val="FF0000"/>
                          </a:solidFill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change</a:t>
                      </a:r>
                      <a:endParaRPr kumimoji="0" lang="en-US" sz="1800" kern="1200" dirty="0">
                        <a:solidFill>
                          <a:srgbClr val="FF0000"/>
                        </a:solidFill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uFillTx/>
                        </a:rPr>
                        <a:t>WW3-multi2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uFillTx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uFillTx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WW3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uFillTx/>
                        </a:rPr>
                        <a:t> 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subsumed</a:t>
                      </a:r>
                      <a:r>
                        <a:rPr kumimoji="0" lang="en-US" sz="1800" kern="1200" baseline="0" dirty="0">
                          <a:solidFill>
                            <a:schemeClr val="tx1"/>
                          </a:solidFill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in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HWRF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uFillTx/>
                        </a:rPr>
                        <a:t>GFDL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uFillTx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uFillTx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uFillTx/>
                          <a:latin typeface="Comic Sans MS" panose="030F0702030302020204" pitchFamily="66" charset="0"/>
                        </a:rPr>
                        <a:t>Discontinued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uFillTx/>
                        </a:rPr>
                        <a:t>HMON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uFillTx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uFillTx/>
                        </a:rPr>
                        <a:t>26*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dk1"/>
                          </a:solidFill>
                          <a:uFillTx/>
                          <a:latin typeface="Comic Sans MS" panose="030F0702030302020204" pitchFamily="66" charset="0"/>
                        </a:rPr>
                        <a:t>Uses</a:t>
                      </a:r>
                      <a:r>
                        <a:rPr lang="en-US" sz="1800" baseline="0" dirty="0">
                          <a:solidFill>
                            <a:schemeClr val="dk1"/>
                          </a:solidFill>
                          <a:uFillTx/>
                          <a:latin typeface="Comic Sans MS" panose="030F0702030302020204" pitchFamily="66" charset="0"/>
                        </a:rPr>
                        <a:t> much less resources than HWRF</a:t>
                      </a:r>
                      <a:endParaRPr lang="en-US" sz="1800" dirty="0">
                        <a:solidFill>
                          <a:srgbClr val="FF0000"/>
                        </a:solidFill>
                        <a:uFillTx/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1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uFillTx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uFillTx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uFillTx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baseline="0" dirty="0">
                          <a:solidFill>
                            <a:schemeClr val="dk1"/>
                          </a:solidFill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18.7% resource increase</a:t>
                      </a:r>
                      <a:r>
                        <a:rPr kumimoji="0" lang="en-US" sz="1800" kern="1200" baseline="0" dirty="0">
                          <a:solidFill>
                            <a:srgbClr val="FF0000"/>
                          </a:solidFill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/>
          </p:cNvSpPr>
          <p:nvPr/>
        </p:nvSpPr>
        <p:spPr>
          <a:xfrm>
            <a:off x="1600200" y="221800"/>
            <a:ext cx="91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9"/>
                </a:solidFill>
                <a:uFillTx/>
                <a:latin typeface="Calibri"/>
                <a:ea typeface="Calibri"/>
                <a:cs typeface="Calibri"/>
              </a:rPr>
              <a:t>Targeted Resources for Hurricane Modeling </a:t>
            </a:r>
          </a:p>
          <a:p>
            <a:pPr algn="ctr"/>
            <a:r>
              <a:rPr lang="en-US" sz="2800" b="1" dirty="0">
                <a:solidFill>
                  <a:srgbClr val="000099"/>
                </a:solidFill>
                <a:uFillTx/>
                <a:latin typeface="Calibri"/>
                <a:ea typeface="Calibri"/>
                <a:cs typeface="Calibri"/>
              </a:rPr>
              <a:t>(maximum per storm)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879210" y="5954778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uFillTx/>
              </a:rPr>
              <a:t>*Initial implementation is targeted for only 5 maximum storms serving NHC areas of responsibility (ATL, EPAC &amp; CPAC)</a:t>
            </a:r>
          </a:p>
        </p:txBody>
      </p:sp>
    </p:spTree>
    <p:extLst>
      <p:ext uri="{BB962C8B-B14F-4D97-AF65-F5344CB8AC3E}">
        <p14:creationId xmlns:p14="http://schemas.microsoft.com/office/powerpoint/2010/main" val="22860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818" y="660400"/>
            <a:ext cx="7868580" cy="876300"/>
          </a:xfrm>
        </p:spPr>
        <p:txBody>
          <a:bodyPr>
            <a:normAutofit/>
          </a:bodyPr>
          <a:lstStyle/>
          <a:p>
            <a:r>
              <a:rPr lang="en-US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HMON: Current and </a:t>
            </a:r>
            <a:r>
              <a:rPr 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Future</a:t>
            </a:r>
            <a:r>
              <a:rPr lang="en-US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07" y="1792721"/>
            <a:ext cx="11254001" cy="42051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Redo retrospectives with 2017 GFS data plus ocean coupling plus other upgrades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Data Assimilation developments (sync with HWRF)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Nesting under active development with NESII/ESRL/HRD/GFDL using NEMS/NUOPC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Extend HMON to all global Basins (incl. WPAC, NIO and SH)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Potential migration from NMMB to FV3-based NGGPS </a:t>
            </a:r>
            <a:r>
              <a:rPr lang="en-US" dirty="0" err="1">
                <a:solidFill>
                  <a:srgbClr val="C00000"/>
                </a:solidFill>
              </a:rPr>
              <a:t>Dycore</a:t>
            </a:r>
            <a:r>
              <a:rPr lang="en-US" dirty="0">
                <a:solidFill>
                  <a:srgbClr val="C00000"/>
                </a:solidFill>
              </a:rPr>
              <a:t> under NEMS</a:t>
            </a:r>
          </a:p>
        </p:txBody>
      </p:sp>
    </p:spTree>
    <p:extLst>
      <p:ext uri="{BB962C8B-B14F-4D97-AF65-F5344CB8AC3E}">
        <p14:creationId xmlns:p14="http://schemas.microsoft.com/office/powerpoint/2010/main" val="68755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3"/>
          <p:cNvSpPr txBox="1"/>
          <p:nvPr/>
        </p:nvSpPr>
        <p:spPr>
          <a:xfrm>
            <a:off x="1981173" y="273685"/>
            <a:ext cx="8228763" cy="7442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HWRF/HMON Long-Term Plans</a:t>
            </a:r>
            <a:endParaRPr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CustomShape 1"/>
          <p:cNvSpPr/>
          <p:nvPr/>
        </p:nvSpPr>
        <p:spPr>
          <a:xfrm>
            <a:off x="5950934" y="2905398"/>
            <a:ext cx="4497203" cy="658666"/>
          </a:xfrm>
          <a:prstGeom prst="rect">
            <a:avLst/>
          </a:prstGeom>
          <a:gradFill>
            <a:gsLst>
              <a:gs pos="0">
                <a:srgbClr val="AECF00"/>
              </a:gs>
              <a:gs pos="100000">
                <a:srgbClr val="00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2"/>
          <p:cNvSpPr/>
          <p:nvPr/>
        </p:nvSpPr>
        <p:spPr>
          <a:xfrm>
            <a:off x="1848809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 dirty="0">
                <a:latin typeface="Arial"/>
              </a:rPr>
              <a:t>2016</a:t>
            </a:r>
            <a:endParaRPr sz="1633" dirty="0"/>
          </a:p>
        </p:txBody>
      </p:sp>
      <p:sp>
        <p:nvSpPr>
          <p:cNvPr id="59" name="CustomShape 3"/>
          <p:cNvSpPr/>
          <p:nvPr/>
        </p:nvSpPr>
        <p:spPr>
          <a:xfrm>
            <a:off x="3573403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>
                <a:latin typeface="Arial"/>
              </a:rPr>
              <a:t>2017</a:t>
            </a:r>
            <a:endParaRPr sz="1633"/>
          </a:p>
        </p:txBody>
      </p:sp>
      <p:sp>
        <p:nvSpPr>
          <p:cNvPr id="60" name="CustomShape 4"/>
          <p:cNvSpPr/>
          <p:nvPr/>
        </p:nvSpPr>
        <p:spPr>
          <a:xfrm>
            <a:off x="5298314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>
                <a:latin typeface="Arial"/>
              </a:rPr>
              <a:t>2018</a:t>
            </a:r>
            <a:endParaRPr sz="1633"/>
          </a:p>
        </p:txBody>
      </p:sp>
      <p:sp>
        <p:nvSpPr>
          <p:cNvPr id="61" name="CustomShape 5"/>
          <p:cNvSpPr/>
          <p:nvPr/>
        </p:nvSpPr>
        <p:spPr>
          <a:xfrm>
            <a:off x="7022907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>
                <a:latin typeface="Arial"/>
              </a:rPr>
              <a:t>2019</a:t>
            </a:r>
            <a:endParaRPr sz="1633"/>
          </a:p>
        </p:txBody>
      </p:sp>
      <p:sp>
        <p:nvSpPr>
          <p:cNvPr id="62" name="CustomShape 6"/>
          <p:cNvSpPr/>
          <p:nvPr/>
        </p:nvSpPr>
        <p:spPr>
          <a:xfrm>
            <a:off x="8744963" y="1141974"/>
            <a:ext cx="1722056" cy="580608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3266" spc="-1">
                <a:latin typeface="Arial"/>
              </a:rPr>
              <a:t>2020</a:t>
            </a:r>
            <a:endParaRPr sz="1633"/>
          </a:p>
        </p:txBody>
      </p:sp>
      <p:sp>
        <p:nvSpPr>
          <p:cNvPr id="63" name="CustomShape 7"/>
          <p:cNvSpPr/>
          <p:nvPr/>
        </p:nvSpPr>
        <p:spPr>
          <a:xfrm>
            <a:off x="1848809" y="2314381"/>
            <a:ext cx="3412710" cy="60398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FFCC99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8"/>
          <p:cNvSpPr/>
          <p:nvPr/>
        </p:nvSpPr>
        <p:spPr>
          <a:xfrm>
            <a:off x="5249784" y="2325837"/>
            <a:ext cx="3061574" cy="58060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9"/>
          <p:cNvSpPr/>
          <p:nvPr/>
        </p:nvSpPr>
        <p:spPr>
          <a:xfrm>
            <a:off x="7747386" y="2325839"/>
            <a:ext cx="2700752" cy="613263"/>
          </a:xfrm>
          <a:prstGeom prst="rect">
            <a:avLst/>
          </a:prstGeom>
          <a:gradFill>
            <a:gsLst>
              <a:gs pos="0">
                <a:srgbClr val="FFCC99"/>
              </a:gs>
              <a:gs pos="100000">
                <a:srgbClr val="FFFF66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TextShape 10"/>
          <p:cNvSpPr txBox="1"/>
          <p:nvPr/>
        </p:nvSpPr>
        <p:spPr>
          <a:xfrm>
            <a:off x="7525668" y="2350026"/>
            <a:ext cx="2868719" cy="58060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/>
          <a:lstStyle/>
          <a:p>
            <a:pPr algn="ctr"/>
            <a:r>
              <a:rPr lang="en-US" spc="-1" dirty="0">
                <a:latin typeface="Arial"/>
              </a:rPr>
              <a:t>NEMS Global Nests (NGGPS)</a:t>
            </a:r>
            <a:endParaRPr sz="1400" dirty="0"/>
          </a:p>
        </p:txBody>
      </p:sp>
      <p:sp>
        <p:nvSpPr>
          <p:cNvPr id="68" name="TextShape 12"/>
          <p:cNvSpPr txBox="1"/>
          <p:nvPr/>
        </p:nvSpPr>
        <p:spPr>
          <a:xfrm>
            <a:off x="2067361" y="2451584"/>
            <a:ext cx="3508186" cy="39316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2177" spc="-1" dirty="0">
                <a:latin typeface="Arial"/>
              </a:rPr>
              <a:t>GFDL </a:t>
            </a:r>
            <a:r>
              <a:rPr lang="en-US" sz="2177" spc="-1" dirty="0">
                <a:latin typeface="Arial"/>
                <a:ea typeface="Arial"/>
              </a:rPr>
              <a:t>–—–— H</a:t>
            </a:r>
            <a:r>
              <a:rPr lang="en-US" sz="2177" spc="-1" dirty="0">
                <a:latin typeface="Arial"/>
              </a:rPr>
              <a:t>MON </a:t>
            </a:r>
            <a:endParaRPr sz="1633" dirty="0"/>
          </a:p>
        </p:txBody>
      </p:sp>
      <p:sp>
        <p:nvSpPr>
          <p:cNvPr id="70" name="CustomShape 14"/>
          <p:cNvSpPr/>
          <p:nvPr/>
        </p:nvSpPr>
        <p:spPr>
          <a:xfrm>
            <a:off x="1848810" y="3537079"/>
            <a:ext cx="8618209" cy="643959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2358" spc="-1" dirty="0">
                <a:latin typeface="Arial"/>
              </a:rPr>
              <a:t>Hurricane Models take over Hurricane Wave Forecasts</a:t>
            </a:r>
            <a:endParaRPr sz="1633" dirty="0"/>
          </a:p>
        </p:txBody>
      </p:sp>
      <p:sp>
        <p:nvSpPr>
          <p:cNvPr id="71" name="CustomShape 15"/>
          <p:cNvSpPr/>
          <p:nvPr/>
        </p:nvSpPr>
        <p:spPr>
          <a:xfrm>
            <a:off x="1848809" y="2895943"/>
            <a:ext cx="4254118" cy="649853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AECF00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TextShape 16"/>
          <p:cNvSpPr txBox="1"/>
          <p:nvPr/>
        </p:nvSpPr>
        <p:spPr>
          <a:xfrm>
            <a:off x="1965723" y="3018348"/>
            <a:ext cx="8326017" cy="39316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2177" spc="-1" dirty="0">
                <a:latin typeface="Arial"/>
                <a:ea typeface="Arial"/>
              </a:rPr>
              <a:t> Basin-Scale HWRF/NMMB/FV3—–— Global/Tropical Domains</a:t>
            </a:r>
            <a:endParaRPr sz="1633" dirty="0"/>
          </a:p>
        </p:txBody>
      </p:sp>
      <p:sp>
        <p:nvSpPr>
          <p:cNvPr id="3" name="Rectangle 2"/>
          <p:cNvSpPr/>
          <p:nvPr/>
        </p:nvSpPr>
        <p:spPr>
          <a:xfrm>
            <a:off x="1561469" y="5001047"/>
            <a:ext cx="8937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867" indent="-2939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pc="-1" dirty="0">
                <a:latin typeface="Arial"/>
              </a:rPr>
              <a:t>2016 Nov: Configuration ready</a:t>
            </a:r>
            <a:endParaRPr lang="en-US" sz="1100" dirty="0"/>
          </a:p>
          <a:p>
            <a:pPr marL="391867" indent="-2939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pc="-1" dirty="0">
                <a:latin typeface="Arial"/>
              </a:rPr>
              <a:t>2016 Dec- 2017 March: Pre-implementation retrospective testing</a:t>
            </a:r>
            <a:endParaRPr lang="en-US" sz="1100" dirty="0"/>
          </a:p>
          <a:p>
            <a:pPr marL="391867" indent="-2939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pc="-1" dirty="0">
                <a:latin typeface="Arial"/>
              </a:rPr>
              <a:t>2017 April:  EMC CCB and code hand-off</a:t>
            </a:r>
          </a:p>
          <a:p>
            <a:pPr marL="391867" indent="-2939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pc="-1" dirty="0">
                <a:latin typeface="Arial"/>
              </a:rPr>
              <a:t>2017 June: Operational Implementation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691933" y="4293161"/>
            <a:ext cx="875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Development, T&amp;E and Implementation Plans for HWRF &amp; HMON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459" y="2325837"/>
            <a:ext cx="260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" dirty="0">
                <a:latin typeface="Arial"/>
                <a:ea typeface="Arial"/>
              </a:rPr>
              <a:t>10-member H</a:t>
            </a:r>
            <a:r>
              <a:rPr lang="en-US" b="1" spc="-1" dirty="0">
                <a:latin typeface="Arial"/>
              </a:rPr>
              <a:t>WRF/ HMON Ensembles</a:t>
            </a:r>
            <a:endParaRPr lang="en-US" b="1" dirty="0"/>
          </a:p>
        </p:txBody>
      </p:sp>
      <p:sp>
        <p:nvSpPr>
          <p:cNvPr id="21" name="CustomShape 11"/>
          <p:cNvSpPr/>
          <p:nvPr/>
        </p:nvSpPr>
        <p:spPr>
          <a:xfrm>
            <a:off x="1848809" y="1668218"/>
            <a:ext cx="8618211" cy="663552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0819" rIns="81638" bIns="40819" anchor="ctr"/>
          <a:lstStyle/>
          <a:p>
            <a:pPr algn="ctr"/>
            <a:r>
              <a:rPr lang="en-US" sz="2177" spc="-1" dirty="0">
                <a:latin typeface="Arial"/>
              </a:rPr>
              <a:t>HWRF Operational Model Continues Followed by Ensembles</a:t>
            </a:r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11400937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147228"/>
            <a:ext cx="891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linkClick r:id="rId2"/>
            </a:endParaRPr>
          </a:p>
          <a:p>
            <a:r>
              <a:rPr lang="en-US" sz="3200" dirty="0">
                <a:solidFill>
                  <a:schemeClr val="tx2"/>
                </a:solidFill>
                <a:hlinkClick r:id="rId2"/>
              </a:rPr>
              <a:t>www.emc.ncep.noaa.gov/gc_wmb/vxt/HMON/</a:t>
            </a:r>
            <a:endParaRPr lang="en-US" sz="3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1673" y="464404"/>
            <a:ext cx="5992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HMON Home Page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90" y="2179704"/>
            <a:ext cx="8171019" cy="459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0237" y="2839190"/>
            <a:ext cx="293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857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 txBox="1">
            <a:spLocks noChangeArrowheads="1"/>
          </p:cNvSpPr>
          <p:nvPr/>
        </p:nvSpPr>
        <p:spPr bwMode="auto">
          <a:xfrm>
            <a:off x="1973917" y="92435"/>
            <a:ext cx="808451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Long-Term Strategies for Operational Hurricane Modeling at NCEP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5658" y="1129680"/>
            <a:ext cx="96810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8563" lvl="2" indent="-285750"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798513" lvl="1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2272" y="1235435"/>
            <a:ext cx="9067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Strategies for unified regional (</a:t>
            </a:r>
            <a:r>
              <a:rPr lang="en-US" b="1" dirty="0" err="1">
                <a:solidFill>
                  <a:srgbClr val="000000"/>
                </a:solidFill>
              </a:rPr>
              <a:t>meso</a:t>
            </a:r>
            <a:r>
              <a:rPr lang="en-US" b="1" dirty="0">
                <a:solidFill>
                  <a:srgbClr val="000000"/>
                </a:solidFill>
              </a:rPr>
              <a:t>-scale) models in the NEMS 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Be able to meet the performance of current operational HWRF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Accommodate future development strategies including coupling to ocean, waves, land, surge and hydrology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Retain and expand community interactions fostered by HFIP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Flexible options for inner-core data assimilation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Enable future ensemble strategies and potential genesis and 7-day intensity forecasts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Strategies for unified global model with multiple moveable nests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Take advantage of NGGPS/FV3 supported development of non-hydrostatic global model in NEMS with high resolution nests for hurricanes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Leverage NMMB and GFS physics unification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Transition regional hurricane model components to global system for seamless prediction of hurricanes and severe weather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</a:rPr>
              <a:t>Strategies for serving the next-generation needs of operational tropical cyclone forecasters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Expand the products to include deterministic and probabilistic forecast guidance on genesis, rapid intensity changes, size, structure, storm-surge, rainfall, flooding and inundation and warn on forecasts</a:t>
            </a:r>
          </a:p>
        </p:txBody>
      </p:sp>
    </p:spTree>
    <p:extLst>
      <p:ext uri="{BB962C8B-B14F-4D97-AF65-F5344CB8AC3E}">
        <p14:creationId xmlns:p14="http://schemas.microsoft.com/office/powerpoint/2010/main" val="16533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37419" y="2020530"/>
            <a:ext cx="9881420" cy="3746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kern="1200" dirty="0">
                <a:solidFill>
                  <a:srgbClr val="0070C0"/>
                </a:solidFill>
                <a:sym typeface="Calibri"/>
              </a:rPr>
              <a:t>NEMS stands for:	</a:t>
            </a:r>
            <a:r>
              <a:rPr lang="en-US" b="1" kern="1200" dirty="0">
                <a:solidFill>
                  <a:srgbClr val="0070C0"/>
                </a:solidFill>
                <a:sym typeface="Calibri"/>
              </a:rPr>
              <a:t>NOAA’s Environmental Modeling System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kern="1200" dirty="0">
              <a:solidFill>
                <a:srgbClr val="0070C0"/>
              </a:solidFill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kern="1200" dirty="0">
                <a:solidFill>
                  <a:srgbClr val="0070C0"/>
                </a:solidFill>
                <a:sym typeface="Calibri"/>
              </a:rPr>
              <a:t>A shared, portable, high performance software superstructure and infrastructure 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kern="1200" dirty="0">
              <a:solidFill>
                <a:srgbClr val="0070C0"/>
              </a:solidFill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kern="1200" dirty="0">
                <a:solidFill>
                  <a:srgbClr val="0070C0"/>
                </a:solidFill>
                <a:sym typeface="Calibri"/>
              </a:rPr>
              <a:t>For use in operational prediction models at the National Centers for Environmental Prediction (NCEP)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kern="1200" dirty="0">
              <a:solidFill>
                <a:srgbClr val="0070C0"/>
              </a:solidFill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kern="1200" dirty="0">
                <a:solidFill>
                  <a:srgbClr val="0070C0"/>
                </a:solidFill>
              </a:rPr>
              <a:t>Leveraging NUOPC related community developments</a:t>
            </a:r>
            <a:endParaRPr lang="en-US" kern="1200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095060" y="46038"/>
            <a:ext cx="4208282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rPr>
              <a:t>What is NEMS?</a:t>
            </a:r>
          </a:p>
        </p:txBody>
      </p:sp>
      <p:sp>
        <p:nvSpPr>
          <p:cNvPr id="5" name="Shape 103"/>
          <p:cNvSpPr txBox="1">
            <a:spLocks/>
          </p:cNvSpPr>
          <p:nvPr/>
        </p:nvSpPr>
        <p:spPr>
          <a:xfrm>
            <a:off x="7806737" y="6379112"/>
            <a:ext cx="316353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ct val="25000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* slide courtesy Cecelia DeLuca</a:t>
            </a:r>
          </a:p>
        </p:txBody>
      </p:sp>
    </p:spTree>
    <p:extLst>
      <p:ext uri="{BB962C8B-B14F-4D97-AF65-F5344CB8AC3E}">
        <p14:creationId xmlns:p14="http://schemas.microsoft.com/office/powerpoint/2010/main" val="4475090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3316" y="1408992"/>
            <a:ext cx="9681027" cy="54490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46"/>
          <p:cNvSpPr txBox="1">
            <a:spLocks/>
          </p:cNvSpPr>
          <p:nvPr/>
        </p:nvSpPr>
        <p:spPr bwMode="auto">
          <a:xfrm>
            <a:off x="3902002" y="263356"/>
            <a:ext cx="481429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rPr>
              <a:t>NEMS Architecture</a:t>
            </a:r>
          </a:p>
        </p:txBody>
      </p:sp>
      <p:sp>
        <p:nvSpPr>
          <p:cNvPr id="19" name="Shape 147"/>
          <p:cNvSpPr txBox="1"/>
          <p:nvPr/>
        </p:nvSpPr>
        <p:spPr>
          <a:xfrm>
            <a:off x="1052495" y="2457476"/>
            <a:ext cx="96532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NUOPC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</a:t>
            </a:r>
          </a:p>
        </p:txBody>
      </p:sp>
      <p:cxnSp>
        <p:nvCxnSpPr>
          <p:cNvPr id="20" name="Shape 148"/>
          <p:cNvCxnSpPr/>
          <p:nvPr/>
        </p:nvCxnSpPr>
        <p:spPr>
          <a:xfrm rot="10800000" flipH="1">
            <a:off x="2378630" y="2626362"/>
            <a:ext cx="2120799" cy="18505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1" name="Shape 149"/>
          <p:cNvSpPr txBox="1"/>
          <p:nvPr/>
        </p:nvSpPr>
        <p:spPr>
          <a:xfrm>
            <a:off x="1045283" y="4147057"/>
            <a:ext cx="97975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NUOPC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</a:p>
        </p:txBody>
      </p:sp>
      <p:cxnSp>
        <p:nvCxnSpPr>
          <p:cNvPr id="22" name="Shape 150"/>
          <p:cNvCxnSpPr/>
          <p:nvPr/>
        </p:nvCxnSpPr>
        <p:spPr>
          <a:xfrm rot="10800000" flipH="1">
            <a:off x="2277030" y="3453676"/>
            <a:ext cx="1161999" cy="67981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3" name="Shape 151"/>
          <p:cNvCxnSpPr/>
          <p:nvPr/>
        </p:nvCxnSpPr>
        <p:spPr>
          <a:xfrm>
            <a:off x="2277031" y="4781735"/>
            <a:ext cx="1161996" cy="14642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4" name="Shape 152"/>
          <p:cNvSpPr txBox="1"/>
          <p:nvPr/>
        </p:nvSpPr>
        <p:spPr>
          <a:xfrm>
            <a:off x="10381035" y="3950546"/>
            <a:ext cx="117846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NUOPC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Mediator</a:t>
            </a:r>
          </a:p>
        </p:txBody>
      </p:sp>
      <p:cxnSp>
        <p:nvCxnSpPr>
          <p:cNvPr id="25" name="Shape 153"/>
          <p:cNvCxnSpPr/>
          <p:nvPr/>
        </p:nvCxnSpPr>
        <p:spPr>
          <a:xfrm rot="10800000">
            <a:off x="7859486" y="4226564"/>
            <a:ext cx="2265595" cy="13136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6" name="Shape 154"/>
          <p:cNvSpPr txBox="1"/>
          <p:nvPr/>
        </p:nvSpPr>
        <p:spPr>
          <a:xfrm>
            <a:off x="10216482" y="5450357"/>
            <a:ext cx="128663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NUOPC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</a:t>
            </a:r>
          </a:p>
        </p:txBody>
      </p:sp>
      <p:cxnSp>
        <p:nvCxnSpPr>
          <p:cNvPr id="27" name="Shape 155"/>
          <p:cNvCxnSpPr/>
          <p:nvPr/>
        </p:nvCxnSpPr>
        <p:spPr>
          <a:xfrm rot="10800000">
            <a:off x="7242628" y="4854945"/>
            <a:ext cx="3156857" cy="58391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8" name="Shape 156"/>
          <p:cNvSpPr txBox="1"/>
          <p:nvPr/>
        </p:nvSpPr>
        <p:spPr>
          <a:xfrm>
            <a:off x="9463314" y="1378213"/>
            <a:ext cx="220476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ESMF Component</a:t>
            </a:r>
          </a:p>
        </p:txBody>
      </p:sp>
      <p:cxnSp>
        <p:nvCxnSpPr>
          <p:cNvPr id="29" name="Shape 157"/>
          <p:cNvCxnSpPr>
            <a:stCxn id="28" idx="1"/>
          </p:cNvCxnSpPr>
          <p:nvPr/>
        </p:nvCxnSpPr>
        <p:spPr>
          <a:xfrm flipH="1">
            <a:off x="6255714" y="1562879"/>
            <a:ext cx="3207600" cy="704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30" name="Shape 158"/>
          <p:cNvSpPr txBox="1"/>
          <p:nvPr/>
        </p:nvSpPr>
        <p:spPr>
          <a:xfrm>
            <a:off x="704850" y="1228917"/>
            <a:ext cx="176675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Program</a:t>
            </a:r>
          </a:p>
        </p:txBody>
      </p:sp>
      <p:cxnSp>
        <p:nvCxnSpPr>
          <p:cNvPr id="31" name="Shape 159"/>
          <p:cNvCxnSpPr/>
          <p:nvPr/>
        </p:nvCxnSpPr>
        <p:spPr>
          <a:xfrm>
            <a:off x="2277031" y="1597404"/>
            <a:ext cx="1319431" cy="27784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32" name="Shape 103"/>
          <p:cNvSpPr txBox="1">
            <a:spLocks/>
          </p:cNvSpPr>
          <p:nvPr/>
        </p:nvSpPr>
        <p:spPr>
          <a:xfrm>
            <a:off x="7806737" y="6379112"/>
            <a:ext cx="316353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SzPct val="25000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* slide courtesy Cecelia DeLuca</a:t>
            </a:r>
          </a:p>
        </p:txBody>
      </p:sp>
    </p:spTree>
    <p:extLst>
      <p:ext uri="{BB962C8B-B14F-4D97-AF65-F5344CB8AC3E}">
        <p14:creationId xmlns:p14="http://schemas.microsoft.com/office/powerpoint/2010/main" val="4353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1143000"/>
          </a:xfrm>
        </p:spPr>
        <p:txBody>
          <a:bodyPr/>
          <a:lstStyle/>
          <a:p>
            <a:pPr algn="ctr"/>
            <a:r>
              <a:rPr lang="en-US" sz="4000" kern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FY17 HMON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63749"/>
            <a:ext cx="8686800" cy="399136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70C0"/>
                </a:solidFill>
              </a:rPr>
              <a:t> Features</a:t>
            </a: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srgbClr val="0070C0"/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70C0"/>
                </a:solidFill>
              </a:rPr>
              <a:t> Current status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en-US" sz="3200" kern="1200" dirty="0">
              <a:solidFill>
                <a:srgbClr val="0070C0"/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70C0"/>
                </a:solidFill>
              </a:rPr>
              <a:t> Flowchart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en-US" sz="3200" kern="1200" dirty="0">
              <a:solidFill>
                <a:srgbClr val="0070C0"/>
              </a:solidFill>
            </a:endParaRPr>
          </a:p>
          <a:p>
            <a:pPr lvl="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070C0"/>
                </a:solidFill>
              </a:rPr>
              <a:t> Physics options </a:t>
            </a:r>
          </a:p>
        </p:txBody>
      </p:sp>
    </p:spTree>
    <p:extLst>
      <p:ext uri="{BB962C8B-B14F-4D97-AF65-F5344CB8AC3E}">
        <p14:creationId xmlns:p14="http://schemas.microsoft.com/office/powerpoint/2010/main" val="17866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16" y="0"/>
            <a:ext cx="8922774" cy="1219200"/>
          </a:xfrm>
        </p:spPr>
        <p:txBody>
          <a:bodyPr>
            <a:no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HMON</a:t>
            </a:r>
            <a:r>
              <a:rPr lang="en-US" b="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b="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urricanes in a </a:t>
            </a:r>
            <a:r>
              <a:rPr lang="en-US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b="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ulti-scale </a:t>
            </a:r>
            <a:r>
              <a:rPr lang="en-US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b="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cean coupled </a:t>
            </a:r>
            <a:r>
              <a:rPr lang="en-US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b="0" kern="1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on-hydrostatic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159933"/>
            <a:ext cx="11675533" cy="556154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cs typeface="Cambria"/>
              </a:rPr>
              <a:t>HMON: </a:t>
            </a:r>
            <a:r>
              <a:rPr lang="en-US" sz="2800" dirty="0">
                <a:cs typeface="Cambria"/>
              </a:rPr>
              <a:t>Advanced Hurricane Model using NMMB (Non-hydrostatic Multi-scale Model on a B grid) dynamic core which is currently being used in NCEP’s operational NAM and SREF systems.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mbria"/>
              </a:rPr>
              <a:t>Shared infrastructure with unified model development in NEMS. A step closer towards NEMS/FV3 Unified Modeling System for hurricanes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mbria"/>
              </a:rPr>
              <a:t>Much faster, scalable and uses CCPP style physics package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Development supported by  NGGPS, HFIP and  HIWPP programs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Provides high-resolution intensity forecast guidance to NHC along with HWRF (replacing the legacy GFDL hurricane model)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Cambria"/>
            </a:endParaRPr>
          </a:p>
          <a:p>
            <a:pPr>
              <a:spcAft>
                <a:spcPts val="1200"/>
              </a:spcAft>
            </a:pPr>
            <a:endParaRPr lang="en-US" sz="2800" dirty="0">
              <a:latin typeface="Cambria"/>
            </a:endParaRPr>
          </a:p>
          <a:p>
            <a:pPr marL="0" indent="0">
              <a:buNone/>
            </a:pPr>
            <a:endParaRPr lang="en-US" sz="2800" b="1" dirty="0">
              <a:latin typeface="Cambria"/>
            </a:endParaRPr>
          </a:p>
          <a:p>
            <a:pPr>
              <a:spcAft>
                <a:spcPts val="1200"/>
              </a:spcAft>
            </a:pPr>
            <a:endParaRPr lang="en-US" sz="28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016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1400" y="1227755"/>
            <a:ext cx="105303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HWRF physics package and storm motion algorithm have been added to NMMB </a:t>
            </a:r>
            <a:r>
              <a:rPr lang="en-US" dirty="0" err="1">
                <a:solidFill>
                  <a:srgbClr val="0070C0"/>
                </a:solidFill>
              </a:rPr>
              <a:t>dy</a:t>
            </a:r>
            <a:r>
              <a:rPr lang="en-US" dirty="0">
                <a:solidFill>
                  <a:srgbClr val="0070C0"/>
                </a:solidFill>
              </a:rPr>
              <a:t>-core.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HMON vortex initialization has been developed.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HMON restart capability has been implemented.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>
                <a:solidFill>
                  <a:srgbClr val="0070C0"/>
                </a:solidFill>
              </a:rPr>
              <a:t>(1) , (2), and (3) via active collaboration between EMC-HRD funded by HIWPP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Post and tracker scripts are working.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Python workflow has been built.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HMON ran in real-time on Theia for 2016 Hurricane season (using 1-5)</a:t>
            </a: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Retrospectives (2014-2016) completed using 2016 GFS.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Redo retrospectives using 2017 GFS (uncoupled and coupled)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2305" y="313388"/>
            <a:ext cx="8477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HMON at EMC (March 2017)</a:t>
            </a:r>
          </a:p>
        </p:txBody>
      </p:sp>
    </p:spTree>
    <p:extLst>
      <p:ext uri="{BB962C8B-B14F-4D97-AF65-F5344CB8AC3E}">
        <p14:creationId xmlns:p14="http://schemas.microsoft.com/office/powerpoint/2010/main" val="31478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1400" y="1168761"/>
            <a:ext cx="1053034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Two options for earth-system component coupling:</a:t>
            </a:r>
          </a:p>
          <a:p>
            <a:endParaRPr lang="en-US" sz="2600" dirty="0">
              <a:latin typeface="Cambria"/>
              <a:cs typeface="Cambria"/>
            </a:endParaRPr>
          </a:p>
          <a:p>
            <a:r>
              <a:rPr lang="en-US" sz="2600" dirty="0">
                <a:latin typeface="Cambria"/>
                <a:cs typeface="Cambria"/>
              </a:rPr>
              <a:t>	1. EMC legacy coupler (leverage HWRF developments)</a:t>
            </a:r>
          </a:p>
          <a:p>
            <a:r>
              <a:rPr lang="en-US" sz="2600" dirty="0">
                <a:latin typeface="Cambria"/>
                <a:cs typeface="Cambria"/>
              </a:rPr>
              <a:t>		-- operationally ready</a:t>
            </a:r>
          </a:p>
          <a:p>
            <a:r>
              <a:rPr lang="en-US" sz="2600" dirty="0">
                <a:latin typeface="Cambria"/>
                <a:cs typeface="Cambria"/>
              </a:rPr>
              <a:t>		-- extensively tested, robust</a:t>
            </a:r>
          </a:p>
          <a:p>
            <a:r>
              <a:rPr lang="en-US" sz="2600" dirty="0">
                <a:latin typeface="Cambria"/>
                <a:cs typeface="Cambria"/>
              </a:rPr>
              <a:t>		-- configured for 3-way interactions (air-ocean-wave)</a:t>
            </a:r>
          </a:p>
          <a:p>
            <a:endParaRPr lang="en-US" sz="2600" dirty="0">
              <a:latin typeface="Cambria"/>
              <a:cs typeface="Cambria"/>
            </a:endParaRPr>
          </a:p>
          <a:p>
            <a:r>
              <a:rPr lang="en-US" sz="2600" dirty="0">
                <a:latin typeface="Cambria"/>
                <a:cs typeface="Cambria"/>
              </a:rPr>
              <a:t>	2. NEMS-NUOPC coupler </a:t>
            </a:r>
          </a:p>
          <a:p>
            <a:r>
              <a:rPr lang="en-US" sz="2600" dirty="0">
                <a:latin typeface="Cambria"/>
                <a:cs typeface="Cambria"/>
              </a:rPr>
              <a:t>		-- unified modeling (</a:t>
            </a: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Future</a:t>
            </a:r>
            <a:r>
              <a:rPr lang="en-US" sz="2600" dirty="0">
                <a:latin typeface="Cambria"/>
                <a:cs typeface="Cambria"/>
              </a:rPr>
              <a:t>)</a:t>
            </a:r>
          </a:p>
          <a:p>
            <a:r>
              <a:rPr lang="en-US" sz="2600" dirty="0">
                <a:latin typeface="Cambria"/>
                <a:cs typeface="Cambria"/>
              </a:rPr>
              <a:t>		-- based on ESMF </a:t>
            </a:r>
            <a:r>
              <a:rPr lang="en-US" sz="2600" dirty="0" err="1">
                <a:latin typeface="Cambria"/>
                <a:cs typeface="Cambria"/>
              </a:rPr>
              <a:t>regridding</a:t>
            </a:r>
            <a:r>
              <a:rPr lang="en-US" sz="2600" dirty="0">
                <a:latin typeface="Cambria"/>
                <a:cs typeface="Cambria"/>
              </a:rPr>
              <a:t>/functionality/portability</a:t>
            </a:r>
          </a:p>
          <a:p>
            <a:r>
              <a:rPr lang="en-US" sz="2600" dirty="0">
                <a:latin typeface="Cambria"/>
                <a:cs typeface="Cambria"/>
              </a:rPr>
              <a:t>		-- extensible to multiple-storm/component configurations</a:t>
            </a:r>
          </a:p>
          <a:p>
            <a:r>
              <a:rPr lang="en-US" sz="2600" dirty="0">
                <a:latin typeface="Cambria"/>
                <a:cs typeface="Cambria"/>
              </a:rPr>
              <a:t>		-- extensible to FV3/NEMS based configurations</a:t>
            </a:r>
          </a:p>
          <a:p>
            <a:r>
              <a:rPr lang="en-US" sz="2600" dirty="0">
                <a:latin typeface="Cambria"/>
                <a:cs typeface="Cambria"/>
              </a:rPr>
              <a:t>		-- leverage other coupled systems (NWS, NRL, NASA)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7322" y="313388"/>
            <a:ext cx="8601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HMON at EMC (March 2017)</a:t>
            </a:r>
          </a:p>
        </p:txBody>
      </p:sp>
    </p:spTree>
    <p:extLst>
      <p:ext uri="{BB962C8B-B14F-4D97-AF65-F5344CB8AC3E}">
        <p14:creationId xmlns:p14="http://schemas.microsoft.com/office/powerpoint/2010/main" val="35992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P NOAA N Prime Mar 4_3Marupdate">
  <a:themeElements>
    <a:clrScheme name="NEP NOAA N Prime Mar 4_3Marupd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P NOAA N Prime Mar 4_3Marupd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P NOAA N Prime Mar 4_3Marupd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P NOAA N Prime Mar 4_3Marupd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P NOAA N Prime Mar 4_3Marupd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28209</TotalTime>
  <Words>1319</Words>
  <Application>Microsoft Office PowerPoint</Application>
  <PresentationFormat>Custom</PresentationFormat>
  <Paragraphs>283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NEP NOAA N Prime Mar 4_3Marupdate</vt:lpstr>
      <vt:lpstr>Office Theme</vt:lpstr>
      <vt:lpstr> </vt:lpstr>
      <vt:lpstr>PowerPoint Presentation</vt:lpstr>
      <vt:lpstr>PowerPoint Presentation</vt:lpstr>
      <vt:lpstr>What is NEMS?</vt:lpstr>
      <vt:lpstr>PowerPoint Presentation</vt:lpstr>
      <vt:lpstr>FY17 HMON Configuration</vt:lpstr>
      <vt:lpstr>HMON: Hurricanes in a Multi-scale Ocean coupled Non-hydrostatic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2017 HMON Performance: North Atlantic Basin</vt:lpstr>
      <vt:lpstr>PowerPoint Presentation</vt:lpstr>
      <vt:lpstr>2017 HMON Performance: North East Pacific Basin</vt:lpstr>
      <vt:lpstr>PowerPoint Presentation</vt:lpstr>
      <vt:lpstr> HMON verification Statistics: Conclusions</vt:lpstr>
      <vt:lpstr>PowerPoint Presentation</vt:lpstr>
      <vt:lpstr>HMON: Current and Future Tasks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Avichal2</dc:creator>
  <cp:lastModifiedBy>Dr Shane Newell</cp:lastModifiedBy>
  <cp:revision>196</cp:revision>
  <dcterms:created xsi:type="dcterms:W3CDTF">2016-09-15T15:39:45Z</dcterms:created>
  <dcterms:modified xsi:type="dcterms:W3CDTF">2017-03-22T12:03:00Z</dcterms:modified>
</cp:coreProperties>
</file>