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94" r:id="rId2"/>
    <p:sldId id="312" r:id="rId3"/>
    <p:sldId id="306" r:id="rId4"/>
    <p:sldId id="307" r:id="rId5"/>
    <p:sldId id="287" r:id="rId6"/>
    <p:sldId id="314" r:id="rId7"/>
    <p:sldId id="310" r:id="rId8"/>
    <p:sldId id="31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690"/>
    <a:srgbClr val="4298D3"/>
    <a:srgbClr val="F2F5F7"/>
    <a:srgbClr val="DADDE0"/>
    <a:srgbClr val="575757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4"/>
    <p:restoredTop sz="86369"/>
  </p:normalViewPr>
  <p:slideViewPr>
    <p:cSldViewPr snapToObjects="1">
      <p:cViewPr varScale="1">
        <p:scale>
          <a:sx n="131" d="100"/>
          <a:sy n="131" d="100"/>
        </p:scale>
        <p:origin x="93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NOAA and other Agencies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NESDIS (Joint Polar Satellite System Proving Ground*) -</a:t>
            </a:r>
            <a:r>
              <a:rPr lang="en-US" dirty="0"/>
              <a:t>Scientific, leveraging resources (*dropsondes)</a:t>
            </a:r>
            <a:endParaRPr lang="en-US" sz="1200" dirty="0"/>
          </a:p>
          <a:p>
            <a:r>
              <a:rPr lang="en-US" sz="1200" dirty="0"/>
              <a:t>National Center for Atmospheric Research</a:t>
            </a:r>
            <a:br>
              <a:rPr lang="en-US" sz="1200" dirty="0"/>
            </a:br>
            <a:r>
              <a:rPr lang="en-US" sz="1200" dirty="0"/>
              <a:t>Office of Naval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C00000"/>
                </a:solidFill>
              </a:rPr>
              <a:t>Academia</a:t>
            </a:r>
            <a:r>
              <a:rPr lang="en-US" sz="1200" b="0" dirty="0"/>
              <a:t>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NOAA and other Agencies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NESDIS (Joint Polar Satellite System Proving Ground*) -</a:t>
            </a:r>
            <a:r>
              <a:rPr lang="en-US" dirty="0"/>
              <a:t>Scientific, leveraging resources (*dropsondes)</a:t>
            </a:r>
            <a:endParaRPr lang="en-US" sz="1200" dirty="0"/>
          </a:p>
          <a:p>
            <a:r>
              <a:rPr lang="en-US" sz="1200" dirty="0"/>
              <a:t>National Center for Atmospheric Research</a:t>
            </a:r>
            <a:br>
              <a:rPr lang="en-US" sz="1200" dirty="0"/>
            </a:br>
            <a:r>
              <a:rPr lang="en-US" sz="1200" dirty="0"/>
              <a:t>Office of Naval Research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C00000"/>
                </a:solidFill>
              </a:rPr>
              <a:t>Academia</a:t>
            </a:r>
            <a:r>
              <a:rPr lang="en-US" sz="1200" b="0" dirty="0"/>
              <a:t> </a:t>
            </a: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54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3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7BF2C-F26B-C546-B91D-C78130C850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CD9D9-CECB-5942-B416-A90BD6E57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9935F2-4CE9-484A-8173-38611DB30D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DD370-3E79-A948-81C0-4C141C01C3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2F39F-028B-8645-A17A-1F7ACFF4A8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DE710-777A-344A-AAF1-32C3BF1D0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3BB0D-0412-8E43-838A-60AAAFBF9B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499"/>
            <a:ext cx="289369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407FD-82EB-1A40-8108-BB81858279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3563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Cyclone Observations from NOAA’s Hurricane Field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Jonathan Zawislak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1D70D-4426-B34F-9259-57C7CF6997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3736484"/>
            <a:ext cx="1143000" cy="11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85F09-4869-B84C-98CF-D28DDF4E3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805" y="1371600"/>
            <a:ext cx="6108195" cy="45811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7CF28B-56C2-8346-BADB-8F360594F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599"/>
            <a:ext cx="6108195" cy="45811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E4086B3-0BA4-2843-8051-298EB43C3C15}"/>
              </a:ext>
            </a:extLst>
          </p:cNvPr>
          <p:cNvSpPr txBox="1"/>
          <p:nvPr/>
        </p:nvSpPr>
        <p:spPr>
          <a:xfrm>
            <a:off x="8467" y="5617948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NOAA G-IV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583929-8513-C44B-8330-E4D4A00B1B41}"/>
              </a:ext>
            </a:extLst>
          </p:cNvPr>
          <p:cNvSpPr txBox="1"/>
          <p:nvPr/>
        </p:nvSpPr>
        <p:spPr>
          <a:xfrm>
            <a:off x="6121400" y="5608802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NOAA WP-3D</a:t>
            </a:r>
          </a:p>
        </p:txBody>
      </p:sp>
    </p:spTree>
    <p:extLst>
      <p:ext uri="{BB962C8B-B14F-4D97-AF65-F5344CB8AC3E}">
        <p14:creationId xmlns:p14="http://schemas.microsoft.com/office/powerpoint/2010/main" val="8497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846AD-1945-204F-B479-0C10EBFE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BBF21C-65CC-9940-A65C-C705D311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66801"/>
            <a:ext cx="4876799" cy="1371600"/>
          </a:xfrm>
        </p:spPr>
        <p:txBody>
          <a:bodyPr anchor="t"/>
          <a:lstStyle/>
          <a:p>
            <a:r>
              <a:rPr lang="en-US" dirty="0"/>
              <a:t>Intensity Forecast Experiment (IFEX)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DF12A-7D48-144A-A5C9-1780275A5F0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2658" y="2514600"/>
            <a:ext cx="4419600" cy="1490663"/>
          </a:xfrm>
        </p:spPr>
        <p:txBody>
          <a:bodyPr/>
          <a:lstStyle/>
          <a:p>
            <a:r>
              <a:rPr lang="en-US" sz="2000" i="1" dirty="0"/>
              <a:t>Collecting observations in support of the Hurricane Forecast Improvement Project (HFIP)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8BD9D7E-36A8-834B-9026-4FF893F70BDE}"/>
              </a:ext>
            </a:extLst>
          </p:cNvPr>
          <p:cNvGrpSpPr/>
          <p:nvPr/>
        </p:nvGrpSpPr>
        <p:grpSpPr>
          <a:xfrm>
            <a:off x="431104" y="4509437"/>
            <a:ext cx="11203488" cy="1600201"/>
            <a:chOff x="431104" y="4509437"/>
            <a:chExt cx="11203488" cy="16002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E0F09E5-0785-A44C-9FFD-FAA782601D77}"/>
                </a:ext>
              </a:extLst>
            </p:cNvPr>
            <p:cNvSpPr/>
            <p:nvPr/>
          </p:nvSpPr>
          <p:spPr>
            <a:xfrm>
              <a:off x="431104" y="4509437"/>
              <a:ext cx="2438400" cy="1600199"/>
            </a:xfrm>
            <a:prstGeom prst="roundRect">
              <a:avLst>
                <a:gd name="adj" fmla="val 714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RESEARCH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GOALS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72FA5BB-1AE2-764D-A75B-DC4F2D6407B0}"/>
                </a:ext>
              </a:extLst>
            </p:cNvPr>
            <p:cNvSpPr/>
            <p:nvPr/>
          </p:nvSpPr>
          <p:spPr>
            <a:xfrm>
              <a:off x="3352800" y="4509439"/>
              <a:ext cx="2438400" cy="1600199"/>
            </a:xfrm>
            <a:prstGeom prst="roundRect">
              <a:avLst>
                <a:gd name="adj" fmla="val 6085"/>
              </a:avLst>
            </a:prstGeom>
            <a:solidFill>
              <a:srgbClr val="1D4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BASIC </a:t>
              </a:r>
            </a:p>
            <a:p>
              <a:pPr algn="ctr"/>
              <a:r>
                <a:rPr lang="en-US" dirty="0"/>
                <a:t>UNDERSTANDING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D8F483D-6990-6445-9C26-783CA9C03F7F}"/>
                </a:ext>
              </a:extLst>
            </p:cNvPr>
            <p:cNvSpPr/>
            <p:nvPr/>
          </p:nvSpPr>
          <p:spPr>
            <a:xfrm>
              <a:off x="6274496" y="4509438"/>
              <a:ext cx="2438400" cy="1600199"/>
            </a:xfrm>
            <a:prstGeom prst="roundRect">
              <a:avLst>
                <a:gd name="adj" fmla="val 6614"/>
              </a:avLst>
            </a:prstGeom>
            <a:solidFill>
              <a:srgbClr val="1D4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INTEGRATE OBSERVATIONS INTO MODELS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9D99911-853C-A446-939C-423258CD6B4F}"/>
                </a:ext>
              </a:extLst>
            </p:cNvPr>
            <p:cNvSpPr/>
            <p:nvPr/>
          </p:nvSpPr>
          <p:spPr>
            <a:xfrm>
              <a:off x="9196192" y="4509439"/>
              <a:ext cx="2438400" cy="1600199"/>
            </a:xfrm>
            <a:prstGeom prst="roundRect">
              <a:avLst>
                <a:gd name="adj" fmla="val 6085"/>
              </a:avLst>
            </a:prstGeom>
            <a:solidFill>
              <a:srgbClr val="1D4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DEVELOP REAL-TIME MONITORING CAPABILITIES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8C37D2-B283-6345-9F3B-AA8F56F95D01}"/>
                </a:ext>
              </a:extLst>
            </p:cNvPr>
            <p:cNvCxnSpPr>
              <a:cxnSpLocks/>
            </p:cNvCxnSpPr>
            <p:nvPr/>
          </p:nvCxnSpPr>
          <p:spPr>
            <a:xfrm>
              <a:off x="2869504" y="5309537"/>
              <a:ext cx="483296" cy="2"/>
            </a:xfrm>
            <a:prstGeom prst="line">
              <a:avLst/>
            </a:prstGeom>
            <a:ln w="2540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343787-FFC2-E943-B8A2-C90BD7669C43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5309534"/>
              <a:ext cx="483296" cy="2"/>
            </a:xfrm>
            <a:prstGeom prst="line">
              <a:avLst/>
            </a:prstGeom>
            <a:ln w="2540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9771C1-6AE2-CE4D-B3CA-1C450BB2E8F5}"/>
                </a:ext>
              </a:extLst>
            </p:cNvPr>
            <p:cNvCxnSpPr>
              <a:cxnSpLocks/>
            </p:cNvCxnSpPr>
            <p:nvPr/>
          </p:nvCxnSpPr>
          <p:spPr>
            <a:xfrm>
              <a:off x="8712896" y="5309532"/>
              <a:ext cx="483296" cy="2"/>
            </a:xfrm>
            <a:prstGeom prst="line">
              <a:avLst/>
            </a:prstGeom>
            <a:ln w="2540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AA75440-909B-3C4C-B0BA-15493A0BCACA}"/>
              </a:ext>
            </a:extLst>
          </p:cNvPr>
          <p:cNvGrpSpPr/>
          <p:nvPr/>
        </p:nvGrpSpPr>
        <p:grpSpPr>
          <a:xfrm>
            <a:off x="6017307" y="1170441"/>
            <a:ext cx="5587932" cy="2795267"/>
            <a:chOff x="6017307" y="1170441"/>
            <a:chExt cx="5587932" cy="27952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1B7EB4-BDE2-2F43-A506-0A45CF0D677D}"/>
                </a:ext>
              </a:extLst>
            </p:cNvPr>
            <p:cNvSpPr txBox="1"/>
            <p:nvPr/>
          </p:nvSpPr>
          <p:spPr>
            <a:xfrm>
              <a:off x="6787145" y="1170441"/>
              <a:ext cx="4818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D4690"/>
                  </a:solidFill>
                </a:rPr>
                <a:t>In Partnership with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C662B2-B50D-5D4B-ADCB-67BBD8B9A9ED}"/>
                </a:ext>
              </a:extLst>
            </p:cNvPr>
            <p:cNvSpPr txBox="1"/>
            <p:nvPr/>
          </p:nvSpPr>
          <p:spPr>
            <a:xfrm>
              <a:off x="6804639" y="1632106"/>
              <a:ext cx="4800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NOAA/OMAO Aircraft Operations Center</a:t>
              </a:r>
            </a:p>
            <a:p>
              <a:pPr algn="ctr"/>
              <a:r>
                <a:rPr lang="en-US" sz="1400" b="1" i="1" dirty="0"/>
                <a:t>Annual budget for flight hours on G-IV/P-3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CD5338-E4C0-2243-86E4-15D7843D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000" y="2389161"/>
              <a:ext cx="638239" cy="63823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F07FF71-B6AD-4148-BA92-49C454F3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7307" y="1506184"/>
              <a:ext cx="1089630" cy="82547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E405E35-EC6D-E342-855B-2DA3ED146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6616" y="2281328"/>
              <a:ext cx="1685744" cy="8428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EE6F0B-B538-5641-AA5B-1C27BE6D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9063" y="3156066"/>
              <a:ext cx="2159045" cy="80964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AC9D13D-27A6-7546-A6A1-66B4351CC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1839" y="2343145"/>
              <a:ext cx="713494" cy="71349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2787822-5B7C-934C-A668-68E7900F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1000" y="2325957"/>
              <a:ext cx="1638344" cy="747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846AD-1945-204F-B479-0C10EBFE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BBF21C-65CC-9940-A65C-C705D311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66801"/>
            <a:ext cx="4876799" cy="1371600"/>
          </a:xfrm>
        </p:spPr>
        <p:txBody>
          <a:bodyPr anchor="t"/>
          <a:lstStyle/>
          <a:p>
            <a:r>
              <a:rPr lang="en-US" dirty="0"/>
              <a:t>Intensity Forecast Experiment (IFEX)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DF12A-7D48-144A-A5C9-1780275A5F0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2658" y="2514600"/>
            <a:ext cx="4419600" cy="1490663"/>
          </a:xfrm>
        </p:spPr>
        <p:txBody>
          <a:bodyPr/>
          <a:lstStyle/>
          <a:p>
            <a:r>
              <a:rPr lang="en-US" sz="2000" i="1" dirty="0"/>
              <a:t>Collecting observations in support of the Hurricane Forecast Improvement Project (HFIP)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8BD9D7E-36A8-834B-9026-4FF893F70BDE}"/>
              </a:ext>
            </a:extLst>
          </p:cNvPr>
          <p:cNvGrpSpPr/>
          <p:nvPr/>
        </p:nvGrpSpPr>
        <p:grpSpPr>
          <a:xfrm>
            <a:off x="431104" y="4509437"/>
            <a:ext cx="11203488" cy="1600201"/>
            <a:chOff x="431104" y="4509437"/>
            <a:chExt cx="11203488" cy="16002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E0F09E5-0785-A44C-9FFD-FAA782601D77}"/>
                </a:ext>
              </a:extLst>
            </p:cNvPr>
            <p:cNvSpPr/>
            <p:nvPr/>
          </p:nvSpPr>
          <p:spPr>
            <a:xfrm>
              <a:off x="431104" y="4509437"/>
              <a:ext cx="2438400" cy="1600199"/>
            </a:xfrm>
            <a:prstGeom prst="roundRect">
              <a:avLst>
                <a:gd name="adj" fmla="val 7143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RESEARCH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GOALS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72FA5BB-1AE2-764D-A75B-DC4F2D6407B0}"/>
                </a:ext>
              </a:extLst>
            </p:cNvPr>
            <p:cNvSpPr/>
            <p:nvPr/>
          </p:nvSpPr>
          <p:spPr>
            <a:xfrm>
              <a:off x="3352800" y="4509439"/>
              <a:ext cx="2438400" cy="1600199"/>
            </a:xfrm>
            <a:prstGeom prst="roundRect">
              <a:avLst>
                <a:gd name="adj" fmla="val 6085"/>
              </a:avLst>
            </a:prstGeom>
            <a:solidFill>
              <a:srgbClr val="1D4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BASIC </a:t>
              </a:r>
            </a:p>
            <a:p>
              <a:pPr algn="ctr"/>
              <a:r>
                <a:rPr lang="en-US" dirty="0"/>
                <a:t>UNDERSTANDING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0D8F483D-6990-6445-9C26-783CA9C03F7F}"/>
                </a:ext>
              </a:extLst>
            </p:cNvPr>
            <p:cNvSpPr/>
            <p:nvPr/>
          </p:nvSpPr>
          <p:spPr>
            <a:xfrm>
              <a:off x="6274496" y="4509438"/>
              <a:ext cx="2438400" cy="1600199"/>
            </a:xfrm>
            <a:prstGeom prst="roundRect">
              <a:avLst>
                <a:gd name="adj" fmla="val 6614"/>
              </a:avLst>
            </a:prstGeom>
            <a:solidFill>
              <a:srgbClr val="1D4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INTEGRATE OBSERVATIONS INTO MODELS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9D99911-853C-A446-939C-423258CD6B4F}"/>
                </a:ext>
              </a:extLst>
            </p:cNvPr>
            <p:cNvSpPr/>
            <p:nvPr/>
          </p:nvSpPr>
          <p:spPr>
            <a:xfrm>
              <a:off x="9196192" y="4509439"/>
              <a:ext cx="2438400" cy="1600199"/>
            </a:xfrm>
            <a:prstGeom prst="roundRect">
              <a:avLst>
                <a:gd name="adj" fmla="val 6085"/>
              </a:avLst>
            </a:prstGeom>
            <a:solidFill>
              <a:srgbClr val="1D46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DEVELOP REAL-TIME MONITORING CAPABILITIES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8C37D2-B283-6345-9F3B-AA8F56F95D01}"/>
                </a:ext>
              </a:extLst>
            </p:cNvPr>
            <p:cNvCxnSpPr>
              <a:cxnSpLocks/>
            </p:cNvCxnSpPr>
            <p:nvPr/>
          </p:nvCxnSpPr>
          <p:spPr>
            <a:xfrm>
              <a:off x="2869504" y="5309537"/>
              <a:ext cx="483296" cy="2"/>
            </a:xfrm>
            <a:prstGeom prst="line">
              <a:avLst/>
            </a:prstGeom>
            <a:ln w="2540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5343787-FFC2-E943-B8A2-C90BD7669C43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5309534"/>
              <a:ext cx="483296" cy="2"/>
            </a:xfrm>
            <a:prstGeom prst="line">
              <a:avLst/>
            </a:prstGeom>
            <a:ln w="2540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9771C1-6AE2-CE4D-B3CA-1C450BB2E8F5}"/>
                </a:ext>
              </a:extLst>
            </p:cNvPr>
            <p:cNvCxnSpPr>
              <a:cxnSpLocks/>
            </p:cNvCxnSpPr>
            <p:nvPr/>
          </p:nvCxnSpPr>
          <p:spPr>
            <a:xfrm>
              <a:off x="8712896" y="5309532"/>
              <a:ext cx="483296" cy="2"/>
            </a:xfrm>
            <a:prstGeom prst="line">
              <a:avLst/>
            </a:prstGeom>
            <a:ln w="2540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735C6739-DF73-404C-A3E8-FFB265C490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1409" y="990602"/>
            <a:ext cx="5348514" cy="3280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563FA-DB2A-8746-BF36-9FCA00E8E1C2}"/>
              </a:ext>
            </a:extLst>
          </p:cNvPr>
          <p:cNvSpPr txBox="1"/>
          <p:nvPr/>
        </p:nvSpPr>
        <p:spPr>
          <a:xfrm>
            <a:off x="6271409" y="3897868"/>
            <a:ext cx="534851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Enhanced coordination with </a:t>
            </a:r>
            <a:r>
              <a:rPr lang="en-US" dirty="0" err="1"/>
              <a:t>PhOD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1"/>
            <a:ext cx="4419600" cy="13716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NOAA’s Hurricane Field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8821" y="2379663"/>
            <a:ext cx="4419600" cy="439737"/>
          </a:xfrm>
        </p:spPr>
        <p:txBody>
          <a:bodyPr/>
          <a:lstStyle/>
          <a:p>
            <a:r>
              <a:rPr lang="en-US" sz="2000" i="1" dirty="0"/>
              <a:t>Supporting observational data collection for research and operations</a:t>
            </a:r>
          </a:p>
        </p:txBody>
      </p:sp>
      <p:sp>
        <p:nvSpPr>
          <p:cNvPr id="24" name="Google Shape;145;p3">
            <a:extLst>
              <a:ext uri="{FF2B5EF4-FFF2-40B4-BE49-F238E27FC236}">
                <a16:creationId xmlns:a16="http://schemas.microsoft.com/office/drawing/2014/main" id="{8E4585A4-3A4F-8D4F-8B58-7708592F3831}"/>
              </a:ext>
            </a:extLst>
          </p:cNvPr>
          <p:cNvSpPr/>
          <p:nvPr/>
        </p:nvSpPr>
        <p:spPr>
          <a:xfrm>
            <a:off x="7046401" y="1159477"/>
            <a:ext cx="3711175" cy="593124"/>
          </a:xfrm>
          <a:prstGeom prst="roundRect">
            <a:avLst>
              <a:gd name="adj" fmla="val 11420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ESEARCH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6;p3">
            <a:extLst>
              <a:ext uri="{FF2B5EF4-FFF2-40B4-BE49-F238E27FC236}">
                <a16:creationId xmlns:a16="http://schemas.microsoft.com/office/drawing/2014/main" id="{895005AB-E4DC-D64F-B08F-C2365021FB15}"/>
              </a:ext>
            </a:extLst>
          </p:cNvPr>
          <p:cNvSpPr/>
          <p:nvPr/>
        </p:nvSpPr>
        <p:spPr>
          <a:xfrm>
            <a:off x="6096000" y="4044800"/>
            <a:ext cx="5638800" cy="593124"/>
          </a:xfrm>
          <a:prstGeom prst="roundRect">
            <a:avLst>
              <a:gd name="adj" fmla="val 11419"/>
            </a:avLst>
          </a:prstGeom>
          <a:solidFill>
            <a:srgbClr val="575757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National Centers for Environmental Prediction (NCEP) / Environmental Modeling Center (EMC)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7" name="Google Shape;147;p3">
            <a:extLst>
              <a:ext uri="{FF2B5EF4-FFF2-40B4-BE49-F238E27FC236}">
                <a16:creationId xmlns:a16="http://schemas.microsoft.com/office/drawing/2014/main" id="{06B6FC84-A8A2-5C4E-B4B1-B5B0A9FCBA65}"/>
              </a:ext>
            </a:extLst>
          </p:cNvPr>
          <p:cNvSpPr/>
          <p:nvPr/>
        </p:nvSpPr>
        <p:spPr>
          <a:xfrm>
            <a:off x="6096000" y="4879900"/>
            <a:ext cx="5638800" cy="369332"/>
          </a:xfrm>
          <a:prstGeom prst="roundRect">
            <a:avLst>
              <a:gd name="adj" fmla="val 13755"/>
            </a:avLst>
          </a:prstGeom>
          <a:solidFill>
            <a:srgbClr val="575757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Weather Service / National Hurricane Center</a:t>
            </a:r>
            <a:endParaRPr sz="1200" dirty="0"/>
          </a:p>
        </p:txBody>
      </p:sp>
      <p:sp>
        <p:nvSpPr>
          <p:cNvPr id="30" name="Google Shape;151;p3">
            <a:extLst>
              <a:ext uri="{FF2B5EF4-FFF2-40B4-BE49-F238E27FC236}">
                <a16:creationId xmlns:a16="http://schemas.microsoft.com/office/drawing/2014/main" id="{B43AFD03-1593-3941-A23D-9739A759B975}"/>
              </a:ext>
            </a:extLst>
          </p:cNvPr>
          <p:cNvSpPr/>
          <p:nvPr/>
        </p:nvSpPr>
        <p:spPr>
          <a:xfrm>
            <a:off x="6096000" y="5502875"/>
            <a:ext cx="5638800" cy="593125"/>
          </a:xfrm>
          <a:prstGeom prst="roundRect">
            <a:avLst>
              <a:gd name="adj" fmla="val 12848"/>
            </a:avLst>
          </a:prstGeom>
          <a:solidFill>
            <a:srgbClr val="575757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NOAA National Environmental Satellite, Data, and Information Service (NESDIS</a:t>
            </a: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dirty="0"/>
          </a:p>
        </p:txBody>
      </p:sp>
      <p:sp>
        <p:nvSpPr>
          <p:cNvPr id="31" name="Google Shape;110;p2">
            <a:extLst>
              <a:ext uri="{FF2B5EF4-FFF2-40B4-BE49-F238E27FC236}">
                <a16:creationId xmlns:a16="http://schemas.microsoft.com/office/drawing/2014/main" id="{DFEF2626-19F4-5A4E-9D0A-28741CCF5876}"/>
              </a:ext>
            </a:extLst>
          </p:cNvPr>
          <p:cNvSpPr/>
          <p:nvPr/>
        </p:nvSpPr>
        <p:spPr>
          <a:xfrm>
            <a:off x="7059372" y="3124200"/>
            <a:ext cx="3711175" cy="593124"/>
          </a:xfrm>
          <a:prstGeom prst="roundRect">
            <a:avLst>
              <a:gd name="adj" fmla="val 15702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PERATIONS</a:t>
            </a:r>
            <a:endParaRPr sz="24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26;p2">
            <a:extLst>
              <a:ext uri="{FF2B5EF4-FFF2-40B4-BE49-F238E27FC236}">
                <a16:creationId xmlns:a16="http://schemas.microsoft.com/office/drawing/2014/main" id="{A556D5FE-E546-0343-A010-8FEC43F0B1FF}"/>
              </a:ext>
            </a:extLst>
          </p:cNvPr>
          <p:cNvSpPr txBox="1"/>
          <p:nvPr/>
        </p:nvSpPr>
        <p:spPr>
          <a:xfrm>
            <a:off x="6934200" y="1972311"/>
            <a:ext cx="189336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  <a:endParaRPr dirty="0"/>
          </a:p>
        </p:txBody>
      </p:sp>
      <p:cxnSp>
        <p:nvCxnSpPr>
          <p:cNvPr id="34" name="Google Shape;124;p2">
            <a:extLst>
              <a:ext uri="{FF2B5EF4-FFF2-40B4-BE49-F238E27FC236}">
                <a16:creationId xmlns:a16="http://schemas.microsoft.com/office/drawing/2014/main" id="{C0A54580-ED3E-1A43-9470-232DDA9CD861}"/>
              </a:ext>
            </a:extLst>
          </p:cNvPr>
          <p:cNvCxnSpPr>
            <a:cxnSpLocks/>
            <a:stCxn id="31" idx="2"/>
            <a:endCxn id="25" idx="0"/>
          </p:cNvCxnSpPr>
          <p:nvPr/>
        </p:nvCxnSpPr>
        <p:spPr>
          <a:xfrm>
            <a:off x="8914960" y="3717324"/>
            <a:ext cx="440" cy="327476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5" name="Google Shape;124;p2">
            <a:extLst>
              <a:ext uri="{FF2B5EF4-FFF2-40B4-BE49-F238E27FC236}">
                <a16:creationId xmlns:a16="http://schemas.microsoft.com/office/drawing/2014/main" id="{45397403-88DA-2446-AE49-1769DF245D03}"/>
              </a:ext>
            </a:extLst>
          </p:cNvPr>
          <p:cNvCxnSpPr>
            <a:cxnSpLocks/>
          </p:cNvCxnSpPr>
          <p:nvPr/>
        </p:nvCxnSpPr>
        <p:spPr>
          <a:xfrm>
            <a:off x="8901344" y="4637924"/>
            <a:ext cx="0" cy="256032"/>
          </a:xfrm>
          <a:prstGeom prst="straightConnector1">
            <a:avLst/>
          </a:prstGeom>
          <a:noFill/>
          <a:ln w="17272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6" name="Google Shape;124;p2">
            <a:extLst>
              <a:ext uri="{FF2B5EF4-FFF2-40B4-BE49-F238E27FC236}">
                <a16:creationId xmlns:a16="http://schemas.microsoft.com/office/drawing/2014/main" id="{190071C8-8914-0D47-A35F-29B71D1FF38D}"/>
              </a:ext>
            </a:extLst>
          </p:cNvPr>
          <p:cNvCxnSpPr>
            <a:cxnSpLocks/>
          </p:cNvCxnSpPr>
          <p:nvPr/>
        </p:nvCxnSpPr>
        <p:spPr>
          <a:xfrm>
            <a:off x="8901344" y="5249232"/>
            <a:ext cx="0" cy="246888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7" name="Google Shape;126;p2">
            <a:extLst>
              <a:ext uri="{FF2B5EF4-FFF2-40B4-BE49-F238E27FC236}">
                <a16:creationId xmlns:a16="http://schemas.microsoft.com/office/drawing/2014/main" id="{4C530904-0349-3048-97D1-334772B4D616}"/>
              </a:ext>
            </a:extLst>
          </p:cNvPr>
          <p:cNvSpPr txBox="1"/>
          <p:nvPr/>
        </p:nvSpPr>
        <p:spPr>
          <a:xfrm>
            <a:off x="9012006" y="1972311"/>
            <a:ext cx="189336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6C4928-5485-6342-BF6A-6926AD3CFD5D}"/>
              </a:ext>
            </a:extLst>
          </p:cNvPr>
          <p:cNvCxnSpPr>
            <a:cxnSpLocks/>
          </p:cNvCxnSpPr>
          <p:nvPr/>
        </p:nvCxnSpPr>
        <p:spPr>
          <a:xfrm>
            <a:off x="8610600" y="1737191"/>
            <a:ext cx="0" cy="138700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5EBA193-8320-D74B-AC4A-22ADBEE1B371}"/>
              </a:ext>
            </a:extLst>
          </p:cNvPr>
          <p:cNvCxnSpPr>
            <a:cxnSpLocks/>
          </p:cNvCxnSpPr>
          <p:nvPr/>
        </p:nvCxnSpPr>
        <p:spPr>
          <a:xfrm>
            <a:off x="9220200" y="1737191"/>
            <a:ext cx="0" cy="138700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30" grpId="0" animBg="1"/>
      <p:bldP spid="31" grpId="0" animBg="1"/>
      <p:bldP spid="33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846AD-1945-204F-B479-0C10EBFE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C079C2-C92E-6B43-ADF2-488033C2D0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211" y="2614868"/>
            <a:ext cx="5715000" cy="27182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FF587F8-9A00-C343-9EEF-498610B06084}"/>
              </a:ext>
            </a:extLst>
          </p:cNvPr>
          <p:cNvSpPr txBox="1"/>
          <p:nvPr/>
        </p:nvSpPr>
        <p:spPr>
          <a:xfrm>
            <a:off x="7274518" y="1924296"/>
            <a:ext cx="2652386" cy="6905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rgbClr val="575757"/>
                </a:solidFill>
              </a:rPr>
              <a:t>Hurricane Dorian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9B36CA-B301-C245-906D-C688881AB4E8}"/>
              </a:ext>
            </a:extLst>
          </p:cNvPr>
          <p:cNvSpPr txBox="1"/>
          <p:nvPr/>
        </p:nvSpPr>
        <p:spPr>
          <a:xfrm>
            <a:off x="7023547" y="5337781"/>
            <a:ext cx="2944368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Tail-Doppler Radar</a:t>
            </a:r>
          </a:p>
        </p:txBody>
      </p:sp>
      <p:sp>
        <p:nvSpPr>
          <p:cNvPr id="40" name="Google Shape;110;p2">
            <a:extLst>
              <a:ext uri="{FF2B5EF4-FFF2-40B4-BE49-F238E27FC236}">
                <a16:creationId xmlns:a16="http://schemas.microsoft.com/office/drawing/2014/main" id="{622A0FEC-8D42-FA49-B4EF-3D934DB8130C}"/>
              </a:ext>
            </a:extLst>
          </p:cNvPr>
          <p:cNvSpPr/>
          <p:nvPr/>
        </p:nvSpPr>
        <p:spPr>
          <a:xfrm>
            <a:off x="880264" y="2590800"/>
            <a:ext cx="3711175" cy="59312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PERATIONS</a:t>
            </a:r>
            <a:endParaRPr sz="24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4B954-AA75-F446-82D7-A67D073FD82E}"/>
              </a:ext>
            </a:extLst>
          </p:cNvPr>
          <p:cNvSpPr txBox="1"/>
          <p:nvPr/>
        </p:nvSpPr>
        <p:spPr>
          <a:xfrm>
            <a:off x="380999" y="3424192"/>
            <a:ext cx="550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Assimilation of radar data into HWRF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1FDE43-8782-0844-8291-5991DF7C042F}"/>
              </a:ext>
            </a:extLst>
          </p:cNvPr>
          <p:cNvSpPr txBox="1"/>
          <p:nvPr/>
        </p:nvSpPr>
        <p:spPr>
          <a:xfrm>
            <a:off x="381000" y="388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P-3 / G-IV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48A7F7-3F3A-C341-A3D4-A67459F19280}"/>
              </a:ext>
            </a:extLst>
          </p:cNvPr>
          <p:cNvSpPr txBox="1"/>
          <p:nvPr/>
        </p:nvSpPr>
        <p:spPr>
          <a:xfrm>
            <a:off x="381000" y="4495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core (90 n mi) circumnavigation for G-IV NHC missions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4CA47F7-D874-FE4F-9679-5CA58D48A7F3}"/>
              </a:ext>
            </a:extLst>
          </p:cNvPr>
          <p:cNvCxnSpPr/>
          <p:nvPr/>
        </p:nvCxnSpPr>
        <p:spPr>
          <a:xfrm>
            <a:off x="1981200" y="4114800"/>
            <a:ext cx="1143000" cy="0"/>
          </a:xfrm>
          <a:prstGeom prst="straightConnector1">
            <a:avLst/>
          </a:prstGeom>
          <a:ln w="34925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0FCF73F-0E25-0F4C-A008-870B30AA36DC}"/>
              </a:ext>
            </a:extLst>
          </p:cNvPr>
          <p:cNvSpPr txBox="1"/>
          <p:nvPr/>
        </p:nvSpPr>
        <p:spPr>
          <a:xfrm>
            <a:off x="3352800" y="3810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Visualize in AWIPS-II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A5B90B-C662-DB47-B65E-C9C4538EACC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348" y="1231253"/>
            <a:ext cx="4419600" cy="1490663"/>
          </a:xfrm>
        </p:spPr>
        <p:txBody>
          <a:bodyPr/>
          <a:lstStyle/>
          <a:p>
            <a:r>
              <a:rPr lang="en-US" i="1" dirty="0"/>
              <a:t>Near real-time monitoring and data transmission </a:t>
            </a:r>
          </a:p>
        </p:txBody>
      </p:sp>
    </p:spTree>
    <p:extLst>
      <p:ext uri="{BB962C8B-B14F-4D97-AF65-F5344CB8AC3E}">
        <p14:creationId xmlns:p14="http://schemas.microsoft.com/office/powerpoint/2010/main" val="8192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92B9C7-4FAB-E646-BC7D-1C2D8774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FD578-DE62-AB4D-A524-FFE72298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818930"/>
            <a:ext cx="7542213" cy="1152870"/>
          </a:xfrm>
        </p:spPr>
        <p:txBody>
          <a:bodyPr/>
          <a:lstStyle/>
          <a:p>
            <a:pPr algn="l"/>
            <a:r>
              <a:rPr lang="en-US" dirty="0"/>
              <a:t>2019 HFP-IFEX by the Numbers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88B0A-7196-0640-A5BF-477A81B46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196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EDD80-C19E-254D-8CC5-5BE6CC265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8094" y="4572000"/>
            <a:ext cx="2362200" cy="762000"/>
          </a:xfrm>
        </p:spPr>
        <p:txBody>
          <a:bodyPr>
            <a:normAutofit/>
          </a:bodyPr>
          <a:lstStyle/>
          <a:p>
            <a:r>
              <a:rPr lang="en-US" dirty="0"/>
              <a:t>OAR + NESDIS</a:t>
            </a:r>
          </a:p>
          <a:p>
            <a:r>
              <a:rPr lang="en-US" dirty="0"/>
              <a:t>on P-3s and G-IV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43E2B-1C49-084E-91AF-E90446DDA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283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7A8D80-7617-B246-B43E-9349096150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on P-3s and G-IV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447AF6-017A-DF48-AE7E-9F0313C734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64%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400E8D-21C8-194F-A378-CB292C92FA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Out of 36 P-3 storm missions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8B9005-306F-CF44-B915-A31BB490FA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Research Hours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DD1748-C8AD-0140-98B5-900D2C6026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Operational Hours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47A277-C4FF-C643-9287-A7F617EE4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EMC-Tasked Missions</a:t>
            </a:r>
          </a:p>
        </p:txBody>
      </p:sp>
    </p:spTree>
    <p:extLst>
      <p:ext uri="{BB962C8B-B14F-4D97-AF65-F5344CB8AC3E}">
        <p14:creationId xmlns:p14="http://schemas.microsoft.com/office/powerpoint/2010/main" val="37943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ABA2-563D-934E-B2CA-EF498E2E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4822</TotalTime>
  <Words>295</Words>
  <Application>Microsoft Macintosh PowerPoint</Application>
  <PresentationFormat>Widescreen</PresentationFormat>
  <Paragraphs>75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Tropical Cyclone Observations from NOAA’s Hurricane Field Program</vt:lpstr>
      <vt:lpstr>PowerPoint Presentation</vt:lpstr>
      <vt:lpstr>Intensity Forecast Experiment (IFEX)</vt:lpstr>
      <vt:lpstr>Intensity Forecast Experiment (IFEX)</vt:lpstr>
      <vt:lpstr>NOAA’s Hurricane Field Program</vt:lpstr>
      <vt:lpstr>PowerPoint Presentation</vt:lpstr>
      <vt:lpstr>2019 HFP-IFEX by the Numbers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144</cp:revision>
  <dcterms:created xsi:type="dcterms:W3CDTF">2019-08-06T19:42:43Z</dcterms:created>
  <dcterms:modified xsi:type="dcterms:W3CDTF">2019-11-12T13:21:00Z</dcterms:modified>
</cp:coreProperties>
</file>